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Science_chapter_cover_page_20260611112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Invisible Living World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is a Lens?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2.1 — Water Flask Magnifier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Seeing the Details — Magnifying Glass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Robert Hooke &amp; the First 'Cell'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Father of Microbiology — Leeuwenhoek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Tools That Help Us See Tiny Things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is a Cell?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2.2 — Onion Peel Slide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Onion Cells = Like a Brick Wall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2.3 — Cheek Cell Slide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Human Cheek Cells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Parts of a Cell &amp; Their Work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Extra Plant Cell Parts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Animal Cell vs Plant Cell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Cells Come in Different Shapes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Cells Doing Their Job (Digestion)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Largest Cell — Ostrich Egg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Levels of Organisation: Cell to Organism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1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Unicellular vs Multicellular Organisms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Are Microorganisms?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2.4 &amp; 2.5 — Observing Pond Water &amp; Soil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Life in Pond Water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Life in the Soil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Types of Microorganisms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Viruses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Does Food Rot?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Pickles Stay Safe — Why?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2.7 — Making Manure from Waste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2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Microbes: Nature's Cleaners (Decomposition)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Microbes Make Biogas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Microbes Fight Pollution — Chakrabarty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Microbes in Ancient India (Krimi)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2.8 — Yeast &amp; Dough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Yeast Works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Bacteria in Our Kitchen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6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Activity 2.9 — Making Curd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7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Milk to Curd — Lactobacillus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8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Rhizobium: Nature's Fertiliser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39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Farmers Grow Legumes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0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Microalgae — Tiny Helpers in Water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1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Spirulina: The Superfood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2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Inside a Bacterial Cell — Nucleoid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3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Animal, Plant &amp; Bacterial Cells Compared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4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D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92608"/>
            <a:ext cx="11274552" cy="713232"/>
          </a:xfrm>
          <a:prstGeom prst="roundRect">
            <a:avLst>
              <a:gd name="adj" fmla="val 15385"/>
            </a:avLst>
          </a:prstGeom>
          <a:solidFill>
            <a:srgbClr val="00008B"/>
          </a:solidFill>
          <a:ln/>
        </p:spPr>
      </p:sp>
      <p:sp>
        <p:nvSpPr>
          <p:cNvPr id="3" name="Shape 1"/>
          <p:cNvSpPr/>
          <p:nvPr/>
        </p:nvSpPr>
        <p:spPr>
          <a:xfrm>
            <a:off x="603504" y="374904"/>
            <a:ext cx="566928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03504" y="374904"/>
            <a:ext cx="566928" cy="54864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B11226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371600" y="292608"/>
            <a:ext cx="10149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Chapter 2 Snapshot — Mind Map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42264" y="1060704"/>
            <a:ext cx="10107168" cy="5705856"/>
          </a:xfrm>
          <a:prstGeom prst="roundRect">
            <a:avLst>
              <a:gd name="adj" fmla="val 1282"/>
            </a:avLst>
          </a:prstGeom>
          <a:solidFill>
            <a:srgbClr val="FFFFFF"/>
          </a:solidFill>
          <a:ln w="12700">
            <a:solidFill>
              <a:srgbClr val="EAD9C2"/>
            </a:solidFill>
            <a:prstDash val="solid"/>
          </a:ln>
          <a:effectLst>
            <a:outerShdw sx="100000" sy="100000" kx="0" ky="0" algn="bl" rotWithShape="0" blurRad="76200" dist="38100" dir="5400000">
              <a:srgbClr val="999999">
                <a:alpha val="35000"/>
              </a:srgbClr>
            </a:outerShdw>
          </a:effectLst>
        </p:spPr>
      </p:sp>
      <p:pic>
        <p:nvPicPr>
          <p:cNvPr id="7" name="Image 0" descr="/mnt/user-data/uploads/45.jpe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416" y="1133856"/>
            <a:ext cx="9960864" cy="55595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2026-06-11T05:59:26Z</dcterms:created>
  <dcterms:modified xsi:type="dcterms:W3CDTF">2026-06-11T05:59:26Z</dcterms:modified>
</cp:coreProperties>
</file>