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8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9144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D6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📚  Class 7  •  Social Science  •  Chapter 1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0" y="50292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Exploring Society: India and Beyond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8046720" cy="1828800"/>
          </a:xfrm>
          <a:prstGeom prst="roundRect">
            <a:avLst>
              <a:gd name="adj" fmla="val 10000"/>
            </a:avLst>
          </a:prstGeom>
          <a:solidFill>
            <a:srgbClr val="FF6F00"/>
          </a:solidFill>
          <a:ln w="25400">
            <a:solidFill>
              <a:srgbClr val="FFA00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  <a:effectLst>
            <a:outerShdw sx="100000" sy="100000" kx="0" ky="0" algn="bl" rotWithShape="0" blurRad="50800" dist="25400" dir="2700000">
              <a:srgbClr val="000000">
                <a:alpha val="25000"/>
              </a:srgbClr>
            </a:outerShdw>
          </a:effectLst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🗺️  Geographical Diversity of India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1828800" y="3108960"/>
            <a:ext cx="5486400" cy="548640"/>
          </a:xfrm>
          <a:prstGeom prst="roundRect">
            <a:avLst>
              <a:gd name="adj" fmla="val 25000"/>
            </a:avLst>
          </a:prstGeom>
          <a:solidFill>
            <a:srgbClr val="42A5F5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828800" y="3127248"/>
            <a:ext cx="54864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"Sāre jahān se achchha" — Rakesh Sharma from Space!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4320" y="3840480"/>
            <a:ext cx="1600200" cy="594360"/>
          </a:xfrm>
          <a:prstGeom prst="roundRect">
            <a:avLst>
              <a:gd name="adj" fmla="val 15385"/>
            </a:avLst>
          </a:prstGeom>
          <a:solidFill>
            <a:srgbClr val="1B5E2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74320" y="385876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🏔 Mountains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011680" y="3840480"/>
            <a:ext cx="1600200" cy="594360"/>
          </a:xfrm>
          <a:prstGeom prst="roundRect">
            <a:avLst>
              <a:gd name="adj" fmla="val 15385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011680" y="385876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🌾 Plains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749040" y="3840480"/>
            <a:ext cx="1600200" cy="594360"/>
          </a:xfrm>
          <a:prstGeom prst="roundRect">
            <a:avLst>
              <a:gd name="adj" fmla="val 15385"/>
            </a:avLst>
          </a:prstGeom>
          <a:solidFill>
            <a:srgbClr val="FFA00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749040" y="385876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🏜 Desert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486400" y="3840480"/>
            <a:ext cx="1600200" cy="594360"/>
          </a:xfrm>
          <a:prstGeom prst="roundRect">
            <a:avLst>
              <a:gd name="adj" fmla="val 15385"/>
            </a:avLst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5486400" y="385876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🌴 Peninsula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7223760" y="3840480"/>
            <a:ext cx="1600200" cy="594360"/>
          </a:xfrm>
          <a:prstGeom prst="roundRect">
            <a:avLst>
              <a:gd name="adj" fmla="val 15385"/>
            </a:avLst>
          </a:prstGeom>
          <a:solidFill>
            <a:srgbClr val="1565C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223760" y="3858768"/>
            <a:ext cx="1600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🏝 Islands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200400" y="4663440"/>
            <a:ext cx="2743200" cy="384048"/>
          </a:xfrm>
          <a:prstGeom prst="roundRect">
            <a:avLst>
              <a:gd name="adj" fmla="val 19048"/>
            </a:avLst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00400" y="4681728"/>
            <a:ext cx="2743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✏️  UNIQUE STUDY POINT  |  uniquestudyonline.com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3F2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🌏  India – The Subcontinent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731520"/>
            <a:ext cx="5303520" cy="31089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760720" y="731520"/>
            <a:ext cx="3200400" cy="3108960"/>
          </a:xfrm>
          <a:prstGeom prst="roundRect">
            <a:avLst>
              <a:gd name="adj" fmla="val 4412"/>
            </a:avLst>
          </a:prstGeom>
          <a:solidFill>
            <a:srgbClr val="FFFDE7"/>
          </a:solidFill>
          <a:ln w="25400">
            <a:solidFill>
              <a:srgbClr val="FF6F0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5806440" y="777240"/>
            <a:ext cx="31089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628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⭐ EXAM POINTS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806440" y="1234440"/>
            <a:ext cx="3108960" cy="256032"/>
          </a:xfrm>
          <a:prstGeom prst="roundRect">
            <a:avLst>
              <a:gd name="adj" fmla="val 17857"/>
            </a:avLst>
          </a:prstGeom>
          <a:solidFill>
            <a:srgbClr val="DCEEFB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833872" y="1243584"/>
            <a:ext cx="30632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🇮🇳  India = 7th largest country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5806440" y="1508760"/>
            <a:ext cx="3108960" cy="256032"/>
          </a:xfrm>
          <a:prstGeom prst="roundRect">
            <a:avLst>
              <a:gd name="adj" fmla="val 17857"/>
            </a:avLst>
          </a:prstGeom>
          <a:solidFill>
            <a:srgbClr val="FFF9C4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833872" y="1517904"/>
            <a:ext cx="30632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🌏  Part of Asia (Indian Subcontinent)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5806440" y="1783080"/>
            <a:ext cx="3108960" cy="256032"/>
          </a:xfrm>
          <a:prstGeom prst="roundRect">
            <a:avLst>
              <a:gd name="adj" fmla="val 17857"/>
            </a:avLst>
          </a:prstGeom>
          <a:solidFill>
            <a:srgbClr val="DCEEFB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833872" y="1792224"/>
            <a:ext cx="30632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🏔  Natural barrier: Himalayas (N)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5806440" y="2057400"/>
            <a:ext cx="3108960" cy="256032"/>
          </a:xfrm>
          <a:prstGeom prst="roundRect">
            <a:avLst>
              <a:gd name="adj" fmla="val 17857"/>
            </a:avLst>
          </a:prstGeom>
          <a:solidFill>
            <a:srgbClr val="FFF9C4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833872" y="2066544"/>
            <a:ext cx="30632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🌊  Arabian Sea (W) • Bay of Bengal (E)</a:t>
            </a:r>
            <a:endParaRPr lang="en-US" sz="850" dirty="0"/>
          </a:p>
        </p:txBody>
      </p:sp>
      <p:sp>
        <p:nvSpPr>
          <p:cNvPr id="15" name="Shape 12"/>
          <p:cNvSpPr/>
          <p:nvPr/>
        </p:nvSpPr>
        <p:spPr>
          <a:xfrm>
            <a:off x="5806440" y="2331720"/>
            <a:ext cx="3108960" cy="256032"/>
          </a:xfrm>
          <a:prstGeom prst="roundRect">
            <a:avLst>
              <a:gd name="adj" fmla="val 17857"/>
            </a:avLst>
          </a:prstGeom>
          <a:solidFill>
            <a:srgbClr val="DCEEFB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833872" y="2340864"/>
            <a:ext cx="30632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🌊  Indian Ocean (S)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5806440" y="2606040"/>
            <a:ext cx="3108960" cy="256032"/>
          </a:xfrm>
          <a:prstGeom prst="roundRect">
            <a:avLst>
              <a:gd name="adj" fmla="val 17857"/>
            </a:avLst>
          </a:prstGeom>
          <a:solidFill>
            <a:srgbClr val="FFF9C4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833872" y="2615184"/>
            <a:ext cx="30632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👫  Neighbours: Pakistan, Bangladesh,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Nepal, Bhutan, Sri Lanka, Myanmar</a:t>
            </a:r>
            <a:endParaRPr lang="en-US" sz="850" dirty="0"/>
          </a:p>
        </p:txBody>
      </p:sp>
      <p:sp>
        <p:nvSpPr>
          <p:cNvPr id="19" name="Shape 16"/>
          <p:cNvSpPr/>
          <p:nvPr/>
        </p:nvSpPr>
        <p:spPr>
          <a:xfrm>
            <a:off x="5806440" y="2880360"/>
            <a:ext cx="3108960" cy="256032"/>
          </a:xfrm>
          <a:prstGeom prst="roundRect">
            <a:avLst>
              <a:gd name="adj" fmla="val 17857"/>
            </a:avLst>
          </a:prstGeom>
          <a:solidFill>
            <a:srgbClr val="DCEEFB"/>
          </a:solidFill>
          <a:ln w="12700">
            <a:solidFill>
              <a:srgbClr val="BBDEF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833872" y="2889504"/>
            <a:ext cx="30632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 5 Regions: Mountains, Plains,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Desert, Peninsula, Islands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274320" y="3931920"/>
            <a:ext cx="8595360" cy="640080"/>
          </a:xfrm>
          <a:prstGeom prst="roundRect">
            <a:avLst>
              <a:gd name="adj" fmla="val 17143"/>
            </a:avLst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320040" y="3959352"/>
            <a:ext cx="85039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🚀 Rakesh Sharma (1st Indian in space, 1984) said India looks "Sāre jahān se achchha" — BETTER THAN THE WHOLE WORLD!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A1B9A"/>
          </a:solidFill>
          <a:ln w="12700">
            <a:solidFill>
              <a:srgbClr val="6A1B9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🏔  The Himalayas – Abode of Snow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5120640" cy="23774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37160" y="3200400"/>
            <a:ext cx="2834640" cy="1691640"/>
          </a:xfrm>
          <a:prstGeom prst="roundRect">
            <a:avLst>
              <a:gd name="adj" fmla="val 8108"/>
            </a:avLst>
          </a:prstGeom>
          <a:solidFill>
            <a:srgbClr val="6A1B9A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164592" y="3227832"/>
            <a:ext cx="2788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🏔 HIMADRI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164592" y="3547872"/>
            <a:ext cx="2788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FD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Greater Himalayas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201168" y="3776472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Highest range • Mt. Everest (8,848m)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Kanchenjunga • Snow-covered all year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Few human settlements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108960" y="3200400"/>
            <a:ext cx="2834640" cy="1691640"/>
          </a:xfrm>
          <a:prstGeom prst="roundRect">
            <a:avLst>
              <a:gd name="adj" fmla="val 8108"/>
            </a:avLst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136392" y="3227832"/>
            <a:ext cx="2788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🌿 HIMACHAL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3136392" y="3547872"/>
            <a:ext cx="2788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FD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Himalayas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3172968" y="3776472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South of Himadri • Moderate climate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Rich biodiversity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Hill stations: Shimla, Nainital,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Darjeeling, Mussoorie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6080760" y="3200400"/>
            <a:ext cx="2834640" cy="1691640"/>
          </a:xfrm>
          <a:prstGeom prst="roundRect">
            <a:avLst>
              <a:gd name="adj" fmla="val 8108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4" name="Text 11"/>
          <p:cNvSpPr/>
          <p:nvPr/>
        </p:nvSpPr>
        <p:spPr>
          <a:xfrm>
            <a:off x="6108192" y="3227832"/>
            <a:ext cx="2788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🌳 SHIVALIK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108192" y="3547872"/>
            <a:ext cx="2788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FD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Outer Himalayas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6144768" y="3776472"/>
            <a:ext cx="27432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Outermost &amp; lowest range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Rolling hills &amp; dense forests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Rich wildlife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Transition to Gangetic Plains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5486400" y="749808"/>
            <a:ext cx="3474720" cy="2331720"/>
          </a:xfrm>
          <a:prstGeom prst="roundRect">
            <a:avLst>
              <a:gd name="adj" fmla="val 5882"/>
            </a:avLst>
          </a:prstGeom>
          <a:solidFill>
            <a:srgbClr val="FFF8E1"/>
          </a:solidFill>
          <a:ln w="25400">
            <a:solidFill>
              <a:srgbClr val="FFA00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5532120" y="795528"/>
            <a:ext cx="3383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628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⭐ EXAM MUST-KNOW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559552" y="1188720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📏 Length: 2500 km (W→E)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5559552" y="1463040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🌍 Spans 6 countries (India, Nepal,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Bhutan, China, Pakistan, Afghanistan)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5559552" y="1737360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🏔 '8-Thousanders' = peaks &gt;8000m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5559552" y="2011680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highlight>
                  <a:srgbClr val="FFF176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💧 'Water Tower of Asia' – feeds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highlight>
                  <a:srgbClr val="FFF176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    Ganga, Indus, Brahmaputra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5559552" y="2286000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highlight>
                  <a:srgbClr val="FFF176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📖 'Himalaya' = hima (snow) +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highlight>
                  <a:srgbClr val="FFF176"/>
                </a:highlight>
                <a:latin typeface="Calibri" pitchFamily="34" charset="0"/>
                <a:ea typeface="Calibri" pitchFamily="34" charset="-122"/>
                <a:cs typeface="Calibri" pitchFamily="34" charset="-120"/>
              </a:rPr>
              <a:t>    ālaya (abode) in Sanskrit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5559552" y="2560320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🌱 Still growing 5mm/year!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5559552" y="2834640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🪨 Formed: India collided with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Eurasia ~50 million years ago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4527A0"/>
          </a:solidFill>
          <a:ln w="12700">
            <a:solidFill>
              <a:srgbClr val="4527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🧊  How Were the Himalayas Formed?  +  Gaumukh</a:t>
            </a:r>
            <a:endParaRPr lang="en-US" sz="2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4114800" cy="256032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731520"/>
            <a:ext cx="4480560" cy="256032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82880" y="3429000"/>
            <a:ext cx="4114800" cy="1572768"/>
          </a:xfrm>
          <a:prstGeom prst="roundRect">
            <a:avLst>
              <a:gd name="adj" fmla="val 6977"/>
            </a:avLst>
          </a:prstGeom>
          <a:solidFill>
            <a:srgbClr val="1565C0"/>
          </a:solidFill>
          <a:ln w="12700">
            <a:solidFill>
              <a:srgbClr val="42A5F5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228600" y="3456432"/>
            <a:ext cx="4023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6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🐄 GAUMUKH – 'Cow's Mouth'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256032" y="3840480"/>
            <a:ext cx="3977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Edge of Gangotri Glacier (one of India's largest)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256032" y="4059936"/>
            <a:ext cx="3977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Bhagirathi River originates here → joins Ganga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256032" y="4279392"/>
            <a:ext cx="3977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Located in Uttarakhand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256032" y="4498848"/>
            <a:ext cx="3977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Sacred pilgrimage + trekking destination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256032" y="4718304"/>
            <a:ext cx="3977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'Next time you see Ganga – it started HERE!'</a:t>
            </a:r>
            <a:endParaRPr lang="en-US" sz="900" dirty="0"/>
          </a:p>
        </p:txBody>
      </p:sp>
      <p:sp>
        <p:nvSpPr>
          <p:cNvPr id="13" name="Shape 9"/>
          <p:cNvSpPr/>
          <p:nvPr/>
        </p:nvSpPr>
        <p:spPr>
          <a:xfrm>
            <a:off x="4480560" y="3429000"/>
            <a:ext cx="4480560" cy="1572768"/>
          </a:xfrm>
          <a:prstGeom prst="roundRect">
            <a:avLst>
              <a:gd name="adj" fmla="val 6977"/>
            </a:avLst>
          </a:prstGeom>
          <a:solidFill>
            <a:srgbClr val="6A1B9A"/>
          </a:solidFill>
          <a:ln w="12700">
            <a:solidFill>
              <a:srgbClr val="CE93D8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4526280" y="3456432"/>
            <a:ext cx="4389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D6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🌍 FORMATION STORY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526280" y="3840480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1️⃣  71 MY ago – India splits from Gondwana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4526280" y="4059936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2️⃣  55 MY ago – Tethys Ocean shrinking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4526280" y="4279392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3️⃣  38 MY ago – India nearing Eurasian Plate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4526280" y="4498848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4️⃣  10 MY ago – Plates collide → crust buckles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4526280" y="4718304"/>
            <a:ext cx="43891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5️⃣  Today – Mountains STILL growing! (5mm/yr)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🪨 Folded Rocks  •  🏠 Kath-Kuni Houses  •  🦁 Himalayan Wildlife</a:t>
            </a:r>
            <a:endParaRPr lang="en-US" sz="17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4114800" cy="219456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840" y="731520"/>
            <a:ext cx="4480560" cy="219456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37160" y="3017520"/>
            <a:ext cx="2880360" cy="1901952"/>
          </a:xfrm>
          <a:prstGeom prst="roundRect">
            <a:avLst>
              <a:gd name="adj" fmla="val 5769"/>
            </a:avLst>
          </a:prstGeom>
          <a:solidFill>
            <a:srgbClr val="4E342E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64592" y="3044952"/>
            <a:ext cx="28346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🪨 Folded Rocks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201168" y="3410712"/>
            <a:ext cx="27889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Ocean floor pushed up by plate collision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Rocks compressed like a 'panini press'!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Ancient ocean floor now forms Himalayas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 see layers in hillside rock-cuts</a:t>
            </a:r>
            <a:endParaRPr lang="en-US" sz="900" dirty="0"/>
          </a:p>
        </p:txBody>
      </p:sp>
      <p:sp>
        <p:nvSpPr>
          <p:cNvPr id="9" name="Shape 5"/>
          <p:cNvSpPr/>
          <p:nvPr/>
        </p:nvSpPr>
        <p:spPr>
          <a:xfrm>
            <a:off x="3136392" y="3017520"/>
            <a:ext cx="2880360" cy="1901952"/>
          </a:xfrm>
          <a:prstGeom prst="roundRect">
            <a:avLst>
              <a:gd name="adj" fmla="val 5769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3163824" y="3044952"/>
            <a:ext cx="28346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🏠 Kath-Kuni Style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3200400" y="3410712"/>
            <a:ext cx="27889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Kath = Wood  |  Kuni = Corner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Interlocking timber + dry stone walls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Earthquake resistant design!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Found in Himachal Pradesh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Sustainable &amp; indigenous architecture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6135624" y="3017520"/>
            <a:ext cx="2880360" cy="1901952"/>
          </a:xfrm>
          <a:prstGeom prst="roundRect">
            <a:avLst>
              <a:gd name="adj" fmla="val 5769"/>
            </a:avLst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6163056" y="3044952"/>
            <a:ext cx="28346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🦁 Himalayan Wildlife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199632" y="3410712"/>
            <a:ext cx="27889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Snow Leopard – 'Ghost of Mountains'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Himalayan Monal – State bird of Uttarakhand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Rhododendron – sherbet made from flowers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Beas River – flows through Manali/Kullu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Great Himalayan NP – UNESCO Heritage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🏜  Cold Desert of India – LADAKH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5029200" cy="228600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3108960"/>
            <a:ext cx="5029200" cy="1828800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240" y="2194560"/>
            <a:ext cx="3611880" cy="269748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349240" y="731520"/>
            <a:ext cx="3611880" cy="1417320"/>
          </a:xfrm>
          <a:prstGeom prst="roundRect">
            <a:avLst>
              <a:gd name="adj" fmla="val 9677"/>
            </a:avLst>
          </a:prstGeom>
          <a:solidFill>
            <a:srgbClr val="FFF8E1"/>
          </a:solidFill>
          <a:ln w="25400">
            <a:solidFill>
              <a:srgbClr val="FFA00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8" name="Text 3"/>
          <p:cNvSpPr/>
          <p:nvPr/>
        </p:nvSpPr>
        <p:spPr>
          <a:xfrm>
            <a:off x="5394960" y="758952"/>
            <a:ext cx="3520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628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⭐ EXAM POINTS – LADAKH</a:t>
            </a:r>
            <a:endParaRPr lang="en-US" sz="1100" dirty="0"/>
          </a:p>
        </p:txBody>
      </p:sp>
      <p:sp>
        <p:nvSpPr>
          <p:cNvPr id="9" name="Text 4"/>
          <p:cNvSpPr/>
          <p:nvPr/>
        </p:nvSpPr>
        <p:spPr>
          <a:xfrm>
            <a:off x="5413248" y="1143000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❄️  Cold Desert – winter temp: BELOW –30°C</a:t>
            </a:r>
            <a:endParaRPr lang="en-US" sz="850" dirty="0"/>
          </a:p>
        </p:txBody>
      </p:sp>
      <p:sp>
        <p:nvSpPr>
          <p:cNvPr id="10" name="Text 5"/>
          <p:cNvSpPr/>
          <p:nvPr/>
        </p:nvSpPr>
        <p:spPr>
          <a:xfrm>
            <a:off x="5413248" y="1307592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🌙 Called 'MOONLAND' – lunar landscape</a:t>
            </a:r>
            <a:endParaRPr lang="en-US" sz="850" dirty="0"/>
          </a:p>
        </p:txBody>
      </p:sp>
      <p:sp>
        <p:nvSpPr>
          <p:cNvPr id="11" name="Text 6"/>
          <p:cNvSpPr/>
          <p:nvPr/>
        </p:nvSpPr>
        <p:spPr>
          <a:xfrm>
            <a:off x="5413248" y="1472184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💧 Pangong Tso: 'Tso' = lake in Ladakhi</a:t>
            </a:r>
            <a:endParaRPr lang="en-US" sz="850" dirty="0"/>
          </a:p>
        </p:txBody>
      </p:sp>
      <p:sp>
        <p:nvSpPr>
          <p:cNvPr id="12" name="Text 7"/>
          <p:cNvSpPr/>
          <p:nvPr/>
        </p:nvSpPr>
        <p:spPr>
          <a:xfrm>
            <a:off x="5413248" y="1636776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🐂 Yaks: milk, meat, wool, dung-fuel, transport</a:t>
            </a:r>
            <a:endParaRPr lang="en-US" sz="850" dirty="0"/>
          </a:p>
        </p:txBody>
      </p:sp>
      <p:sp>
        <p:nvSpPr>
          <p:cNvPr id="13" name="Text 8"/>
          <p:cNvSpPr/>
          <p:nvPr/>
        </p:nvSpPr>
        <p:spPr>
          <a:xfrm>
            <a:off x="5413248" y="1801368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🏛  Known for ancient monasteries</a:t>
            </a:r>
            <a:endParaRPr lang="en-US" sz="850" dirty="0"/>
          </a:p>
        </p:txBody>
      </p:sp>
      <p:sp>
        <p:nvSpPr>
          <p:cNvPr id="14" name="Text 9"/>
          <p:cNvSpPr/>
          <p:nvPr/>
        </p:nvSpPr>
        <p:spPr>
          <a:xfrm>
            <a:off x="5413248" y="1965960"/>
            <a:ext cx="347472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A23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🎉 Festivals: Losar, Hemis Festival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1F5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💙  Pangong Tso – Amazing Facts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8778240" cy="2743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37160" y="3593592"/>
            <a:ext cx="1691640" cy="1371600"/>
          </a:xfrm>
          <a:prstGeom prst="roundRect">
            <a:avLst>
              <a:gd name="adj" fmla="val 8000"/>
            </a:avLst>
          </a:prstGeom>
          <a:solidFill>
            <a:srgbClr val="1565C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164592" y="3621024"/>
            <a:ext cx="1645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🌊 SALTY WATER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64592" y="3977640"/>
            <a:ext cx="16459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Endorheic lake –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outlet, minerals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up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1920240" y="3593592"/>
            <a:ext cx="1691640" cy="1371600"/>
          </a:xfrm>
          <a:prstGeom prst="roundRect">
            <a:avLst>
              <a:gd name="adj" fmla="val 8000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1947672" y="3621024"/>
            <a:ext cx="1645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🥶 FROZEN IN WINTER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1947672" y="3977640"/>
            <a:ext cx="16459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Freezes completely –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&amp; vehicles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 it on ice!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3703320" y="3593592"/>
            <a:ext cx="1691640" cy="1371600"/>
          </a:xfrm>
          <a:prstGeom prst="roundRect">
            <a:avLst>
              <a:gd name="adj" fmla="val 8000"/>
            </a:avLst>
          </a:prstGeom>
          <a:solidFill>
            <a:srgbClr val="6A1B9A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3730752" y="3621024"/>
            <a:ext cx="1645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📍 BORDER LAKE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3730752" y="3977640"/>
            <a:ext cx="16459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 in Tibet/China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 in Ladakh/India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5486400" y="3593592"/>
            <a:ext cx="1691640" cy="1371600"/>
          </a:xfrm>
          <a:prstGeom prst="roundRect">
            <a:avLst>
              <a:gd name="adj" fmla="val 8000"/>
            </a:avLst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5513832" y="3621024"/>
            <a:ext cx="1645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🐦 WILDLIFE HOTSPOT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513832" y="3977640"/>
            <a:ext cx="16459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Breeding ground for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Bar-headed Goose &amp;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migratory birds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7269480" y="3593592"/>
            <a:ext cx="1691640" cy="1371600"/>
          </a:xfrm>
          <a:prstGeom prst="roundRect">
            <a:avLst>
              <a:gd name="adj" fmla="val 8000"/>
            </a:avLst>
          </a:prstGeom>
          <a:solidFill>
            <a:srgbClr val="FF6F0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7296912" y="3621024"/>
            <a:ext cx="1645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🎨 COLOUR CHANGE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7296912" y="3977640"/>
            <a:ext cx="16459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blue → turquoise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green depending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sunlight!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2926080" y="749808"/>
            <a:ext cx="3291840" cy="384048"/>
          </a:xfrm>
          <a:prstGeom prst="roundRect">
            <a:avLst>
              <a:gd name="adj" fmla="val 19048"/>
            </a:avLst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926080" y="768096"/>
            <a:ext cx="3291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Highest SALTWATER lake in world at 4,225 metres!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FFA000"/>
          </a:solidFill>
          <a:ln w="12700">
            <a:solidFill>
              <a:srgbClr val="FFA0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🌾  The Gangetic Plains – Granary of India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13232"/>
            <a:ext cx="4206240" cy="233172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713232"/>
            <a:ext cx="4389120" cy="2331720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3145536"/>
            <a:ext cx="4206240" cy="1847088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145536"/>
            <a:ext cx="4389120" cy="1847088"/>
          </a:xfrm>
          <a:prstGeom prst="rect">
            <a:avLst/>
          </a:prstGeom>
        </p:spPr>
      </p:pic>
      <p:sp>
        <p:nvSpPr>
          <p:cNvPr id="8" name="Shape 2"/>
          <p:cNvSpPr/>
          <p:nvPr/>
        </p:nvSpPr>
        <p:spPr>
          <a:xfrm>
            <a:off x="182880" y="4645152"/>
            <a:ext cx="8778240" cy="384048"/>
          </a:xfrm>
          <a:prstGeom prst="roundRect">
            <a:avLst>
              <a:gd name="adj" fmla="val 19048"/>
            </a:avLst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9" name="Text 3"/>
          <p:cNvSpPr/>
          <p:nvPr/>
        </p:nvSpPr>
        <p:spPr>
          <a:xfrm>
            <a:off x="201168" y="4663440"/>
            <a:ext cx="8732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Key Facts: Fed by Ganga, Indus, Brahmaputra • Fertile ALLUVIAL soil • Rabi (wheat, barley–winter) • Kharif (rice, sugarcane–summer) • Most densely populated region • Flat land → road &amp; rail networks easy to build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E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E91E63"/>
          </a:solidFill>
          <a:ln w="12700">
            <a:solidFill>
              <a:srgbClr val="E91E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🏙  Delhi &amp; Transport in the Gangetic Plains</a:t>
            </a:r>
            <a:endParaRPr lang="en-US" sz="2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5029200" cy="256032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731520"/>
            <a:ext cx="3611880" cy="256032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37160" y="3383280"/>
            <a:ext cx="2880360" cy="1554480"/>
          </a:xfrm>
          <a:prstGeom prst="roundRect">
            <a:avLst>
              <a:gd name="adj" fmla="val 7059"/>
            </a:avLst>
          </a:prstGeom>
          <a:solidFill>
            <a:srgbClr val="E91E63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64592" y="341071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🏛 DELHI FACTS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201168" y="3749040"/>
            <a:ext cx="2788920" cy="1161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Located within NCT (National Capital Territory)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Surrounded by Aravalli Hills &amp; Delhi Ridge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Yamuna River flows on eastern edge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India Gate, Chandni Chowk, Qutub Minar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Lutyens' Delhi – wide boulevards</a:t>
            </a:r>
            <a:endParaRPr lang="en-US" sz="850" dirty="0"/>
          </a:p>
        </p:txBody>
      </p:sp>
      <p:sp>
        <p:nvSpPr>
          <p:cNvPr id="9" name="Shape 5"/>
          <p:cNvSpPr/>
          <p:nvPr/>
        </p:nvSpPr>
        <p:spPr>
          <a:xfrm>
            <a:off x="3136392" y="3383280"/>
            <a:ext cx="2880360" cy="1554480"/>
          </a:xfrm>
          <a:prstGeom prst="roundRect">
            <a:avLst>
              <a:gd name="adj" fmla="val 7059"/>
            </a:avLst>
          </a:prstGeom>
          <a:solidFill>
            <a:srgbClr val="1565C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3163824" y="341071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🚂 RAILWAYS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3200400" y="3749040"/>
            <a:ext cx="2788920" cy="1161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Started in 19th century under British rule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Kanpur &amp; Varanasi – major rail hubs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Key for bulk movement of goods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All-weather transport system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Connects the vast Gangetic Plains</a:t>
            </a:r>
            <a:endParaRPr lang="en-US" sz="850" dirty="0"/>
          </a:p>
        </p:txBody>
      </p:sp>
      <p:sp>
        <p:nvSpPr>
          <p:cNvPr id="12" name="Shape 8"/>
          <p:cNvSpPr/>
          <p:nvPr/>
        </p:nvSpPr>
        <p:spPr>
          <a:xfrm>
            <a:off x="6135624" y="3383280"/>
            <a:ext cx="2880360" cy="1554480"/>
          </a:xfrm>
          <a:prstGeom prst="roundRect">
            <a:avLst>
              <a:gd name="adj" fmla="val 7059"/>
            </a:avLst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6163056" y="341071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🐒 WILDLIFE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199632" y="3749040"/>
            <a:ext cx="2788920" cy="1161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Grey Langur – found in Bandhavgarh NP, MP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Bengal Tiger – Project Tiger launched 1973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Tiger reserves created across India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Laws protect endangered species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Indian Gharial &amp; Peacock also protected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8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FF6F00"/>
          </a:solidFill>
          <a:ln w="12700">
            <a:solidFill>
              <a:srgbClr val="FF6F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🏜  The Great Indian Desert – THAR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4389120" cy="237744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731520"/>
            <a:ext cx="4251960" cy="23774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37160" y="3200400"/>
            <a:ext cx="2880360" cy="1719072"/>
          </a:xfrm>
          <a:prstGeom prst="roundRect">
            <a:avLst>
              <a:gd name="adj" fmla="val 6383"/>
            </a:avLst>
          </a:prstGeom>
          <a:solidFill>
            <a:srgbClr val="FF6F0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64592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🌅 THAR BASICS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201168" y="3566160"/>
            <a:ext cx="278892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Vast arid region – mostly in RAJASTHAN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Also spans Gujarat, Punjab, Haryana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Natural barrier – deters movement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Dunes up to 150 METRES high!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Dunes formed by WIND shifting sand</a:t>
            </a:r>
            <a:endParaRPr lang="en-US" sz="900" dirty="0"/>
          </a:p>
        </p:txBody>
      </p:sp>
      <p:sp>
        <p:nvSpPr>
          <p:cNvPr id="9" name="Shape 5"/>
          <p:cNvSpPr/>
          <p:nvPr/>
        </p:nvSpPr>
        <p:spPr>
          <a:xfrm>
            <a:off x="3136392" y="3200400"/>
            <a:ext cx="2880360" cy="1719072"/>
          </a:xfrm>
          <a:prstGeom prst="roundRect">
            <a:avLst>
              <a:gd name="adj" fmla="val 6383"/>
            </a:avLst>
          </a:prstGeom>
          <a:solidFill>
            <a:srgbClr val="FFA00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3163824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🏰 JAISALMER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3200400" y="3566160"/>
            <a:ext cx="278892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Called the 'GOLDEN CITY'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Located in heart of Thar Desert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Jaisalmer Fort = UNESCO World Heritage Site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Pushkar Mela – world's largest camel fair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Camels = 'Ship of the Desert'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6135624" y="3200400"/>
            <a:ext cx="2880360" cy="1719072"/>
          </a:xfrm>
          <a:prstGeom prst="roundRect">
            <a:avLst>
              <a:gd name="adj" fmla="val 6383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6163056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💧 WATER WISDOM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199632" y="3566160"/>
            <a:ext cx="278892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Water is SCARCE – women walk miles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Traditional cleaning = sand scouring!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Taanka / Kund = rainwater harvesting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Stores rainwater for drinking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Ingenious ancient conservation method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3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🦚 Peacock  •  🐊 Gharial  •  🐪 Pushkar Mela  •  💧 Taanka</a:t>
            </a:r>
            <a:endParaRPr lang="en-US" sz="18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4389120" cy="237744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731520"/>
            <a:ext cx="4297680" cy="2377440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3154680"/>
            <a:ext cx="4389120" cy="1828800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3154680"/>
            <a:ext cx="4297680" cy="1828800"/>
          </a:xfrm>
          <a:prstGeom prst="rect">
            <a:avLst/>
          </a:prstGeom>
        </p:spPr>
      </p:pic>
      <p:sp>
        <p:nvSpPr>
          <p:cNvPr id="8" name="Shape 2"/>
          <p:cNvSpPr/>
          <p:nvPr/>
        </p:nvSpPr>
        <p:spPr>
          <a:xfrm>
            <a:off x="4681728" y="4663440"/>
            <a:ext cx="4297680" cy="301752"/>
          </a:xfrm>
          <a:prstGeom prst="roundRect">
            <a:avLst>
              <a:gd name="adj" fmla="val 18182"/>
            </a:avLst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9" name="Text 3"/>
          <p:cNvSpPr/>
          <p:nvPr/>
        </p:nvSpPr>
        <p:spPr>
          <a:xfrm>
            <a:off x="4718304" y="4681728"/>
            <a:ext cx="42245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🦅 PEACOCK = National Bird of India (since 1963) – Protected species</a:t>
            </a:r>
            <a:endParaRPr lang="en-US" sz="850" dirty="0"/>
          </a:p>
        </p:txBody>
      </p:sp>
      <p:sp>
        <p:nvSpPr>
          <p:cNvPr id="10" name="Shape 4"/>
          <p:cNvSpPr/>
          <p:nvPr/>
        </p:nvSpPr>
        <p:spPr>
          <a:xfrm>
            <a:off x="201168" y="4663440"/>
            <a:ext cx="4297680" cy="301752"/>
          </a:xfrm>
          <a:prstGeom prst="roundRect">
            <a:avLst>
              <a:gd name="adj" fmla="val 18182"/>
            </a:avLst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11" name="Text 5"/>
          <p:cNvSpPr/>
          <p:nvPr/>
        </p:nvSpPr>
        <p:spPr>
          <a:xfrm>
            <a:off x="237744" y="4681728"/>
            <a:ext cx="422452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🐊 GHARIAL = 2.5–4.5m, endangered, protected by law – found in Ganga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9FB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66BB6A"/>
          </a:solidFill>
          <a:ln w="12700">
            <a:solidFill>
              <a:srgbClr val="66BB6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⛰  The Aravalli Hills – World's Oldest Mountains</a:t>
            </a:r>
            <a:endParaRPr lang="en-US" sz="2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5029200" cy="237744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731520"/>
            <a:ext cx="3611880" cy="23774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37160" y="3200400"/>
            <a:ext cx="1691640" cy="1719072"/>
          </a:xfrm>
          <a:prstGeom prst="roundRect">
            <a:avLst>
              <a:gd name="adj" fmla="val 6486"/>
            </a:avLst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64592" y="3227832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🕰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2.5 BILLION YEARS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64592" y="3794760"/>
            <a:ext cx="16459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Oldest surviving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folded mountains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world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(Pre-Cambrian Era)</a:t>
            </a:r>
            <a:endParaRPr lang="en-US" sz="850" dirty="0"/>
          </a:p>
        </p:txBody>
      </p:sp>
      <p:sp>
        <p:nvSpPr>
          <p:cNvPr id="9" name="Shape 5"/>
          <p:cNvSpPr/>
          <p:nvPr/>
        </p:nvSpPr>
        <p:spPr>
          <a:xfrm>
            <a:off x="1920240" y="3200400"/>
            <a:ext cx="1691640" cy="1719072"/>
          </a:xfrm>
          <a:prstGeom prst="roundRect">
            <a:avLst>
              <a:gd name="adj" fmla="val 6486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1947672" y="3227832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📏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HIGHEST PEAK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1947672" y="3794760"/>
            <a:ext cx="16459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Mount Abu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1700 metres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hills: 300–900m</a:t>
            </a:r>
            <a:endParaRPr lang="en-US" sz="850" dirty="0"/>
          </a:p>
        </p:txBody>
      </p:sp>
      <p:sp>
        <p:nvSpPr>
          <p:cNvPr id="12" name="Shape 8"/>
          <p:cNvSpPr/>
          <p:nvPr/>
        </p:nvSpPr>
        <p:spPr>
          <a:xfrm>
            <a:off x="3703320" y="3200400"/>
            <a:ext cx="1691640" cy="1719072"/>
          </a:xfrm>
          <a:prstGeom prst="roundRect">
            <a:avLst>
              <a:gd name="adj" fmla="val 6486"/>
            </a:avLst>
          </a:prstGeom>
          <a:solidFill>
            <a:srgbClr val="FF6F0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3730752" y="3227832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🌵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DESERT SHIELD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3730752" y="3794760"/>
            <a:ext cx="16459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Prevents Thar Desert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expanding east!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Vital ecological role</a:t>
            </a:r>
            <a:endParaRPr lang="en-US" sz="850" dirty="0"/>
          </a:p>
        </p:txBody>
      </p:sp>
      <p:sp>
        <p:nvSpPr>
          <p:cNvPr id="15" name="Shape 11"/>
          <p:cNvSpPr/>
          <p:nvPr/>
        </p:nvSpPr>
        <p:spPr>
          <a:xfrm>
            <a:off x="5486400" y="3200400"/>
            <a:ext cx="1691640" cy="1719072"/>
          </a:xfrm>
          <a:prstGeom prst="roundRect">
            <a:avLst>
              <a:gd name="adj" fmla="val 6486"/>
            </a:avLst>
          </a:prstGeom>
          <a:solidFill>
            <a:srgbClr val="6A1B9A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6" name="Text 12"/>
          <p:cNvSpPr/>
          <p:nvPr/>
        </p:nvSpPr>
        <p:spPr>
          <a:xfrm>
            <a:off x="5513832" y="3227832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💎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MINERAL RICH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5513832" y="3794760"/>
            <a:ext cx="16459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Marble, Granite,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Zinc, Copper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Zawar mines – world's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zinc extraction!</a:t>
            </a:r>
            <a:endParaRPr lang="en-US" sz="850" dirty="0"/>
          </a:p>
        </p:txBody>
      </p:sp>
      <p:sp>
        <p:nvSpPr>
          <p:cNvPr id="18" name="Shape 14"/>
          <p:cNvSpPr/>
          <p:nvPr/>
        </p:nvSpPr>
        <p:spPr>
          <a:xfrm>
            <a:off x="7269480" y="3200400"/>
            <a:ext cx="1691640" cy="1719072"/>
          </a:xfrm>
          <a:prstGeom prst="roundRect">
            <a:avLst>
              <a:gd name="adj" fmla="val 6486"/>
            </a:avLst>
          </a:prstGeom>
          <a:solidFill>
            <a:srgbClr val="C62828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9" name="Text 15"/>
          <p:cNvSpPr/>
          <p:nvPr/>
        </p:nvSpPr>
        <p:spPr>
          <a:xfrm>
            <a:off x="7296912" y="3227832"/>
            <a:ext cx="1645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🏰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HISTORIC FORTS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7296912" y="3794760"/>
            <a:ext cx="16459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Chittorgarh,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Kumbhalgarh,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Ranthambore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🌴  The Peninsular Plateau &amp; Western Ghats</a:t>
            </a:r>
            <a:endParaRPr lang="en-US" sz="2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4389120" cy="246888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731520"/>
            <a:ext cx="4297680" cy="246888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37160" y="3291840"/>
            <a:ext cx="2148840" cy="1627632"/>
          </a:xfrm>
          <a:prstGeom prst="roundRect">
            <a:avLst>
              <a:gd name="adj" fmla="val 6742"/>
            </a:avLst>
          </a:prstGeom>
          <a:solidFill>
            <a:srgbClr val="1565C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64592" y="3319272"/>
            <a:ext cx="210312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🌊 WHAT IS IT?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182880" y="3639312"/>
            <a:ext cx="2057400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Peninsula = land surrounded by water on 3 sides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Arabian Sea (W), Bay of Bengal (E),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Indian Ocean (S)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Triangular shape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Very OLD landform!</a:t>
            </a:r>
            <a:endParaRPr lang="en-US" sz="850" dirty="0"/>
          </a:p>
        </p:txBody>
      </p:sp>
      <p:sp>
        <p:nvSpPr>
          <p:cNvPr id="9" name="Shape 5"/>
          <p:cNvSpPr/>
          <p:nvPr/>
        </p:nvSpPr>
        <p:spPr>
          <a:xfrm>
            <a:off x="2377440" y="3291840"/>
            <a:ext cx="2148840" cy="1627632"/>
          </a:xfrm>
          <a:prstGeom prst="roundRect">
            <a:avLst>
              <a:gd name="adj" fmla="val 6742"/>
            </a:avLst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2404872" y="3319272"/>
            <a:ext cx="210312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⛰ GHATS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2423160" y="3639312"/>
            <a:ext cx="2057400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Western Ghats = taller, runs along W coast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Also called SAHYADRI Hills in north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Eastern Ghats = lower, broken hills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Deccan Plateau between them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W. Ghats = UNESCO World Heritage Site</a:t>
            </a:r>
            <a:endParaRPr lang="en-US" sz="850" dirty="0"/>
          </a:p>
        </p:txBody>
      </p:sp>
      <p:sp>
        <p:nvSpPr>
          <p:cNvPr id="12" name="Shape 8"/>
          <p:cNvSpPr/>
          <p:nvPr/>
        </p:nvSpPr>
        <p:spPr>
          <a:xfrm>
            <a:off x="4617720" y="3291840"/>
            <a:ext cx="2148840" cy="1627632"/>
          </a:xfrm>
          <a:prstGeom prst="roundRect">
            <a:avLst>
              <a:gd name="adj" fmla="val 6742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4645152" y="3319272"/>
            <a:ext cx="210312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🏞 WATERFALLS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4663440" y="3639312"/>
            <a:ext cx="2057400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Rivers flow over uneven plateau → waterfalls!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JOG FALLS (Karnataka) – hydroelectricity!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'Hydro' = water → turbines → electricity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Waterfalls attract tourists too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Also used for irrigation</a:t>
            </a:r>
            <a:endParaRPr lang="en-US" sz="850" dirty="0"/>
          </a:p>
        </p:txBody>
      </p:sp>
      <p:sp>
        <p:nvSpPr>
          <p:cNvPr id="15" name="Shape 11"/>
          <p:cNvSpPr/>
          <p:nvPr/>
        </p:nvSpPr>
        <p:spPr>
          <a:xfrm>
            <a:off x="6858000" y="3291840"/>
            <a:ext cx="2148840" cy="1627632"/>
          </a:xfrm>
          <a:prstGeom prst="roundRect">
            <a:avLst>
              <a:gd name="adj" fmla="val 6742"/>
            </a:avLst>
          </a:prstGeom>
          <a:solidFill>
            <a:srgbClr val="FF6F0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6" name="Text 12"/>
          <p:cNvSpPr/>
          <p:nvPr/>
        </p:nvSpPr>
        <p:spPr>
          <a:xfrm>
            <a:off x="6885432" y="3319272"/>
            <a:ext cx="210312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🌿 RIVERS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6903720" y="3639312"/>
            <a:ext cx="2057400" cy="1261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East-flowing: Godavari, Krishna, Mahanadi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West-flowing: Narmada, Tapti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Tribal communities: Santhal, Gond,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Baiga, Bhil, Korku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Rich in coal, minerals &amp; forests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🦁 Lion-Tailed Macaque  •  🐍 King Cobra  •  🌿 Biodiversity</a:t>
            </a:r>
            <a:endParaRPr lang="en-US" sz="18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4389120" cy="237744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731520"/>
            <a:ext cx="4297680" cy="23774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37160" y="3200400"/>
            <a:ext cx="2880360" cy="1719072"/>
          </a:xfrm>
          <a:prstGeom prst="roundRect">
            <a:avLst>
              <a:gd name="adj" fmla="val 6383"/>
            </a:avLst>
          </a:prstGeom>
          <a:solidFill>
            <a:srgbClr val="1B5E2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64592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🐒 LION-TAILED MACAQUE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201168" y="3566160"/>
            <a:ext cx="278892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Dark face + striking silvery-white mane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ENDEMIC to Western Ghats (found only here!)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ENDANGERED species (IUCN Red List)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Arboreal – lives in trees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Helps disperse rainforest tree seeds</a:t>
            </a:r>
            <a:endParaRPr lang="en-US" sz="900" dirty="0"/>
          </a:p>
        </p:txBody>
      </p:sp>
      <p:sp>
        <p:nvSpPr>
          <p:cNvPr id="9" name="Shape 5"/>
          <p:cNvSpPr/>
          <p:nvPr/>
        </p:nvSpPr>
        <p:spPr>
          <a:xfrm>
            <a:off x="3136392" y="3200400"/>
            <a:ext cx="2880360" cy="1719072"/>
          </a:xfrm>
          <a:prstGeom prst="roundRect">
            <a:avLst>
              <a:gd name="adj" fmla="val 6383"/>
            </a:avLst>
          </a:prstGeom>
          <a:solidFill>
            <a:srgbClr val="4E342E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3163824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🐍 KING COBRA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3200400" y="3566160"/>
            <a:ext cx="278892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World's LONGEST venomous snake (5.5m!)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Apex predator of Western Ghats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OPHIOPHAGOUS = eats other snakes!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Revered in Hindu iconography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Vulnerable status – habitat loss threat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6135624" y="3200400"/>
            <a:ext cx="2880360" cy="1719072"/>
          </a:xfrm>
          <a:prstGeom prst="roundRect">
            <a:avLst>
              <a:gd name="adj" fmla="val 6383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6163056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🌿 W. GHATS FACTS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6199632" y="3566160"/>
            <a:ext cx="278892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UNESCO World Heritage Site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Blocks monsoon winds → rain shadow effect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Very humid western slopes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Home to insectivorous plants!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Also: Purple Frog, Nilgiri Tahr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🌊  India's Amazing Coastlines (7500 km!)</a:t>
            </a:r>
            <a:endParaRPr lang="en-US" sz="2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5029200" cy="228600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240" y="731520"/>
            <a:ext cx="3611880" cy="22860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37160" y="3108960"/>
            <a:ext cx="2880360" cy="1828800"/>
          </a:xfrm>
          <a:prstGeom prst="roundRect">
            <a:avLst>
              <a:gd name="adj" fmla="val 6000"/>
            </a:avLst>
          </a:prstGeom>
          <a:solidFill>
            <a:srgbClr val="1565C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64592" y="313639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🌊 WEST COAST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201168" y="3474720"/>
            <a:ext cx="2788920" cy="14447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Gujarat to Kerala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Maharashtra, Goa, Karnataka in between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Rivers from W. Ghats form ESTUARIES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Narmada &amp; Tapti = largest estuaries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Mumbai = India's financial capital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Major ports: Mumbai, Mangalore, Kochi</a:t>
            </a:r>
            <a:endParaRPr lang="en-US" sz="900" dirty="0"/>
          </a:p>
        </p:txBody>
      </p:sp>
      <p:sp>
        <p:nvSpPr>
          <p:cNvPr id="9" name="Shape 5"/>
          <p:cNvSpPr/>
          <p:nvPr/>
        </p:nvSpPr>
        <p:spPr>
          <a:xfrm>
            <a:off x="3136392" y="3108960"/>
            <a:ext cx="2880360" cy="1828800"/>
          </a:xfrm>
          <a:prstGeom prst="roundRect">
            <a:avLst>
              <a:gd name="adj" fmla="val 6000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3163824" y="313639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🌊 EAST COAST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3200400" y="3474720"/>
            <a:ext cx="2788920" cy="14447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Between Eastern Ghats &amp; Bay of Bengal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Ganga delta to Kanyakumari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Major RIVER DELTAS here!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Godavari, Krishna, Kaveri, Mahanadi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Chilika Lake, Pulicat Lake (lagoon)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Fertile delta land – ideal for farming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6135624" y="3108960"/>
            <a:ext cx="2880360" cy="1828800"/>
          </a:xfrm>
          <a:prstGeom prst="roundRect">
            <a:avLst>
              <a:gd name="adj" fmla="val 6000"/>
            </a:avLst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6163056" y="313639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🌊 DELTA FACTS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199632" y="3474720"/>
            <a:ext cx="2788920" cy="14447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Delta = sediment deposited at river mouth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Forms triangular / fan-shaped land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Very fertile – good for agriculture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Important for fishing communities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Cyclone-prone region (Bay of Bengal)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Mangrove forests protect coast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2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0897B"/>
          </a:solidFill>
          <a:ln w="12700">
            <a:solidFill>
              <a:srgbClr val="00897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🏝  Indian Islands – Lakshadweep &amp; Andaman &amp; Nicobar</a:t>
            </a:r>
            <a:endParaRPr lang="en-US" sz="1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4389120" cy="228600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731520"/>
            <a:ext cx="4297680" cy="22860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37160" y="3108960"/>
            <a:ext cx="2880360" cy="1828800"/>
          </a:xfrm>
          <a:prstGeom prst="roundRect">
            <a:avLst>
              <a:gd name="adj" fmla="val 6000"/>
            </a:avLst>
          </a:prstGeom>
          <a:solidFill>
            <a:srgbClr val="1565C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64592" y="313639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🏝 LAKSHADWEEP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201168" y="3474720"/>
            <a:ext cx="2788920" cy="14447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Archipelago in ARABIAN SEA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Close to Malabar coast of Kerala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36 islands made of CORAL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Not all islands are inhabited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India's smallest Union Territory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Coconut &amp; tuna fishing economy</a:t>
            </a:r>
            <a:endParaRPr lang="en-US" sz="900" dirty="0"/>
          </a:p>
        </p:txBody>
      </p:sp>
      <p:sp>
        <p:nvSpPr>
          <p:cNvPr id="9" name="Shape 5"/>
          <p:cNvSpPr/>
          <p:nvPr/>
        </p:nvSpPr>
        <p:spPr>
          <a:xfrm>
            <a:off x="3136392" y="3108960"/>
            <a:ext cx="2880360" cy="1828800"/>
          </a:xfrm>
          <a:prstGeom prst="roundRect">
            <a:avLst>
              <a:gd name="adj" fmla="val 6000"/>
            </a:avLst>
          </a:prstGeom>
          <a:solidFill>
            <a:srgbClr val="6A1B9A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3163824" y="313639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🏝 ANDAMAN &amp; NICOBAR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3200400" y="3474720"/>
            <a:ext cx="2788920" cy="14447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500+ large &amp; small VOLCANIC islands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Located in BAY OF BENGAL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'Outposts' of India – strategic location!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BARREN ISLAND = only active volcano in India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Cellular Jail – freedom fighters imprisoned here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Rich coral reefs &amp; unique wildlife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6135624" y="3108960"/>
            <a:ext cx="2880360" cy="1828800"/>
          </a:xfrm>
          <a:prstGeom prst="roundRect">
            <a:avLst>
              <a:gd name="adj" fmla="val 6000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6163056" y="313639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🐠 ISLANDS EXAM POINTS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199632" y="3474720"/>
            <a:ext cx="2788920" cy="14447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Coral reefs = 'rainforests of the sea'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Unique tribes lived there for thousands of years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Andaman reef: Brain coral, Staghorn coral,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Clownfish, Sea anemone, Butterflyfish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Lakshadweep: Green Turtles, 600+ fish species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Both = UNESCO potential sites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E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🐅  Sundarbans &amp; 🌿  Northeast Hills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4389120" cy="237744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731520"/>
            <a:ext cx="4297680" cy="237744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37160" y="3200400"/>
            <a:ext cx="2880360" cy="1719072"/>
          </a:xfrm>
          <a:prstGeom prst="roundRect">
            <a:avLst>
              <a:gd name="adj" fmla="val 6383"/>
            </a:avLst>
          </a:prstGeom>
          <a:solidFill>
            <a:srgbClr val="1B5E2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3"/>
          <p:cNvSpPr/>
          <p:nvPr/>
        </p:nvSpPr>
        <p:spPr>
          <a:xfrm>
            <a:off x="164592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🐅 SUNDARBANS</a:t>
            </a:r>
            <a:endParaRPr lang="en-US" sz="1100" dirty="0"/>
          </a:p>
        </p:txBody>
      </p:sp>
      <p:sp>
        <p:nvSpPr>
          <p:cNvPr id="8" name="Text 4"/>
          <p:cNvSpPr/>
          <p:nvPr/>
        </p:nvSpPr>
        <p:spPr>
          <a:xfrm>
            <a:off x="201168" y="3566160"/>
            <a:ext cx="278892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Delta of Ganga + Brahmaputra + tributaries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Half in INDIA, half in BANGLADESH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UNESCO World Heritage Site!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Home to ROYAL BENGAL TIGER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Mangrove forests – Sundari tree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Breathing roots = Pneumatophores</a:t>
            </a:r>
            <a:endParaRPr lang="en-US" sz="900" dirty="0"/>
          </a:p>
        </p:txBody>
      </p:sp>
      <p:sp>
        <p:nvSpPr>
          <p:cNvPr id="9" name="Shape 5"/>
          <p:cNvSpPr/>
          <p:nvPr/>
        </p:nvSpPr>
        <p:spPr>
          <a:xfrm>
            <a:off x="3136392" y="3200400"/>
            <a:ext cx="2880360" cy="1719072"/>
          </a:xfrm>
          <a:prstGeom prst="roundRect">
            <a:avLst>
              <a:gd name="adj" fmla="val 6383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3163824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🌿 NORTHEAST HILLS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3200400" y="3566160"/>
            <a:ext cx="278892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Meghalaya Plateau: Garo, Khasi, Jaintia Hills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One of HIGHEST RAINFALLS in the world!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Cherrapunjee = one of wettest places on Earth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Seven Sisters Waterfalls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Living Root Bridges (Ficus elastica roots)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Mawlynnong = 'Cleanest village in Asia'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6135624" y="3200400"/>
            <a:ext cx="2880360" cy="1719072"/>
          </a:xfrm>
          <a:prstGeom prst="roundRect">
            <a:avLst>
              <a:gd name="adj" fmla="val 6383"/>
            </a:avLst>
          </a:prstGeom>
          <a:solidFill>
            <a:srgbClr val="6A1B9A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6163056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🌉 LIVING ROOT BRIDGE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199632" y="3566160"/>
            <a:ext cx="278892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Created by KHASI tribe in Meghalaya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Ficus elastica roots trained over decades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Grow STRONGER with time!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Bio-engineering marvel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Shad Suk Mynsiem = Khasi harvest festival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Deep nature-human connection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🌳  Chhattisgarh Forests &amp; Tribal Communities</a:t>
            </a:r>
            <a:endParaRPr lang="en-US" sz="2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731520"/>
            <a:ext cx="8778240" cy="2560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37160" y="3401568"/>
            <a:ext cx="2880360" cy="1517904"/>
          </a:xfrm>
          <a:prstGeom prst="roundRect">
            <a:avLst>
              <a:gd name="adj" fmla="val 7229"/>
            </a:avLst>
          </a:prstGeom>
          <a:solidFill>
            <a:srgbClr val="1B5E2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164592" y="3429000"/>
            <a:ext cx="28346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🌳 FOREST TYPES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201168" y="3749040"/>
            <a:ext cx="27889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Tropical Deciduous &amp; Moist Sal forests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Large, continuous forest tracts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Ancient rocks of Bastar Craton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Vital carbon sink for climate regulation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Promotes clean air and water</a:t>
            </a:r>
            <a:endParaRPr lang="en-US" sz="850" dirty="0"/>
          </a:p>
        </p:txBody>
      </p:sp>
      <p:sp>
        <p:nvSpPr>
          <p:cNvPr id="8" name="Shape 5"/>
          <p:cNvSpPr/>
          <p:nvPr/>
        </p:nvSpPr>
        <p:spPr>
          <a:xfrm>
            <a:off x="3136392" y="3401568"/>
            <a:ext cx="2880360" cy="1517904"/>
          </a:xfrm>
          <a:prstGeom prst="roundRect">
            <a:avLst>
              <a:gd name="adj" fmla="val 7229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3163824" y="3429000"/>
            <a:ext cx="28346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👥 TRIBAL COMMUNITIES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3200400" y="3749040"/>
            <a:ext cx="27889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Gond, Baiga, Bhil, Santhal, Korku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Distinct languages &amp; traditions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Connected to Nature – forest livelihood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Bastar Iron Craft – cultural art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Goncha festival – cultural celebration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Collect Tendu leaves, forest produce</a:t>
            </a:r>
            <a:endParaRPr lang="en-US" sz="850" dirty="0"/>
          </a:p>
        </p:txBody>
      </p:sp>
      <p:sp>
        <p:nvSpPr>
          <p:cNvPr id="11" name="Shape 8"/>
          <p:cNvSpPr/>
          <p:nvPr/>
        </p:nvSpPr>
        <p:spPr>
          <a:xfrm>
            <a:off x="6135624" y="3401568"/>
            <a:ext cx="2880360" cy="1517904"/>
          </a:xfrm>
          <a:prstGeom prst="roundRect">
            <a:avLst>
              <a:gd name="adj" fmla="val 7229"/>
            </a:avLst>
          </a:prstGeom>
          <a:solidFill>
            <a:srgbClr val="FF6F0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163056" y="3429000"/>
            <a:ext cx="283464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⭐ EXAM POINTS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199632" y="3749040"/>
            <a:ext cx="278892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Peninsular Plateau rich in minerals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COAL mines → electricity production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Coal = fossil fuel → contributes to global warming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Dense forests = tribal homeland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Tribal states: Jharkhand, Odisha, Assam,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MP, Chhattisgarh, Maharashtra, Telangana, Gujarat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E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🏆  UNESCO World Heritage Sites in This Chapter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137160" y="749808"/>
            <a:ext cx="1691640" cy="4224528"/>
          </a:xfrm>
          <a:prstGeom prst="roundRect">
            <a:avLst>
              <a:gd name="adj" fmla="val 8108"/>
            </a:avLst>
          </a:prstGeom>
          <a:solidFill>
            <a:srgbClr val="6A1B9A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" y="804672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🏆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64592" y="128016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Great Himalayan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National Park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64592" y="1938528"/>
            <a:ext cx="1627632" cy="182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4592" y="199339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FD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Himachal Pradesh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64592" y="2395728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Wide diversity of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flora &amp; fauna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1920240" y="749808"/>
            <a:ext cx="1691640" cy="4224528"/>
          </a:xfrm>
          <a:prstGeom prst="roundRect">
            <a:avLst>
              <a:gd name="adj" fmla="val 8108"/>
            </a:avLst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947672" y="804672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🏆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947672" y="128016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Western Ghats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947672" y="1938528"/>
            <a:ext cx="1627632" cy="182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947672" y="199339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FD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Gujarat to Kerala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947672" y="2395728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Rich biodiversity,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endemism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703320" y="749808"/>
            <a:ext cx="1691640" cy="4224528"/>
          </a:xfrm>
          <a:prstGeom prst="roundRect">
            <a:avLst>
              <a:gd name="adj" fmla="val 8108"/>
            </a:avLst>
          </a:prstGeom>
          <a:solidFill>
            <a:srgbClr val="FFA00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730752" y="804672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🏆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3730752" y="128016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Jaisalmer Fort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730752" y="1938528"/>
            <a:ext cx="1627632" cy="182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30752" y="199339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FD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Rajasthan (Thar)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730752" y="2395728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Golden City –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Rajput architecture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486400" y="749808"/>
            <a:ext cx="1691640" cy="4224528"/>
          </a:xfrm>
          <a:prstGeom prst="roundRect">
            <a:avLst>
              <a:gd name="adj" fmla="val 8108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5513832" y="804672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🏆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5513832" y="128016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Sundarbans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513832" y="1938528"/>
            <a:ext cx="1627632" cy="182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513832" y="199339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FD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West Bengal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5513832" y="2395728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Mangrove delta,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Royal Bengal Tiger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7269480" y="749808"/>
            <a:ext cx="1691640" cy="4224528"/>
          </a:xfrm>
          <a:prstGeom prst="roundRect">
            <a:avLst>
              <a:gd name="adj" fmla="val 8108"/>
            </a:avLst>
          </a:prstGeom>
          <a:solidFill>
            <a:srgbClr val="C62828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7296912" y="804672"/>
            <a:ext cx="1645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🏆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7296912" y="128016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Cellular Jail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296912" y="1938528"/>
            <a:ext cx="1627632" cy="182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296912" y="1993392"/>
            <a:ext cx="1645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FFD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Andaman Islands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7296912" y="2395728"/>
            <a:ext cx="16459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Freedom fighters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imprisoned here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182880" y="4681728"/>
            <a:ext cx="8778240" cy="347472"/>
          </a:xfrm>
          <a:prstGeom prst="roundRect">
            <a:avLst>
              <a:gd name="adj" fmla="val 21053"/>
            </a:avLst>
          </a:prstGeom>
          <a:solidFill>
            <a:srgbClr val="880E4F"/>
          </a:solidFill>
          <a:ln w="12700">
            <a:solidFill>
              <a:srgbClr val="880E4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8600" y="4700016"/>
            <a:ext cx="8686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⭐ EXAM TIP: UNESCO World Heritage Sites are FREQUENTLY ASKED in exams! Learn all 5 above.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E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A237E"/>
          </a:solidFill>
          <a:ln w="12700">
            <a:solidFill>
              <a:srgbClr val="1A237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D6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⭐  MEGA REVISION – All Important Facts at a Glance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109728" y="713232"/>
            <a:ext cx="2157984" cy="4315968"/>
          </a:xfrm>
          <a:prstGeom prst="roundRect">
            <a:avLst>
              <a:gd name="adj" fmla="val 5085"/>
            </a:avLst>
          </a:prstGeom>
          <a:solidFill>
            <a:srgbClr val="1A237E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37160" y="749808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D6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🏔 HIMALAYAS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155448" y="1170432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" y="1188720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Length = 2500 km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155448" y="1645920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1664208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3 Ranges: Himadri, Himachal, Shivalik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155448" y="2121408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82880" y="2139696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'Himalaya' = Abode of Snow (Sanskrit)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155448" y="2596896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82880" y="2615184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Formed by India-Eurasia collision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155448" y="3072384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82880" y="3090672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Still growing 5mm/yr!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155448" y="3547872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82880" y="3566160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Water Tower of Asia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155448" y="4023360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82880" y="4041648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Gaumukh = Bhagirathi origin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155448" y="4498848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82880" y="4517136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Kath-Kuni = earthquake-resistant houses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2359152" y="713232"/>
            <a:ext cx="2157984" cy="4315968"/>
          </a:xfrm>
          <a:prstGeom prst="roundRect">
            <a:avLst>
              <a:gd name="adj" fmla="val 5085"/>
            </a:avLst>
          </a:prstGeom>
          <a:solidFill>
            <a:srgbClr val="004D4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2386584" y="749808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D6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❄ LADAKH + PLAINS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404872" y="1170432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432304" y="1188720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Ladakh = Cold Desert, –30°C winters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2404872" y="1645920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432304" y="1664208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Moonland = moon-like terrain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2404872" y="2121408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432304" y="2139696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Pangong Tso = highest saltwater lake (4225m)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2404872" y="2596896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432304" y="2615184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Yak = milk, meat, wool, fuel, transport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2404872" y="3072384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432304" y="3090672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Northern Plains = Granary of India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2404872" y="3547872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432304" y="3566160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Alluvial soil from Himalayan rivers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2404872" y="4023360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432304" y="4041648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Rabi = wheat/barley (winter)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2404872" y="4498848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432304" y="4517136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Kharif = rice/sugarcane (summer)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4608576" y="713232"/>
            <a:ext cx="2157984" cy="4315968"/>
          </a:xfrm>
          <a:prstGeom prst="roundRect">
            <a:avLst>
              <a:gd name="adj" fmla="val 5085"/>
            </a:avLst>
          </a:prstGeom>
          <a:solidFill>
            <a:srgbClr val="BF360C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41" name="Text 39"/>
          <p:cNvSpPr/>
          <p:nvPr/>
        </p:nvSpPr>
        <p:spPr>
          <a:xfrm>
            <a:off x="4636008" y="749808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D6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🏜 DESERT + PLATEAU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4654296" y="1170432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681728" y="1188720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Thar = Great Indian Desert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4654296" y="1645920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681728" y="1664208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Spans: Rajasthan, Gujarat, Punjab, Haryana</a:t>
            </a:r>
            <a:endParaRPr lang="en-US" sz="800" dirty="0"/>
          </a:p>
        </p:txBody>
      </p:sp>
      <p:sp>
        <p:nvSpPr>
          <p:cNvPr id="46" name="Shape 44"/>
          <p:cNvSpPr/>
          <p:nvPr/>
        </p:nvSpPr>
        <p:spPr>
          <a:xfrm>
            <a:off x="4654296" y="2121408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681728" y="2139696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Sand dunes up to 150m high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4654296" y="2596896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681728" y="2615184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Taanka/Kund = rainwater harvesting</a:t>
            </a:r>
            <a:endParaRPr lang="en-US" sz="800" dirty="0"/>
          </a:p>
        </p:txBody>
      </p:sp>
      <p:sp>
        <p:nvSpPr>
          <p:cNvPr id="50" name="Shape 48"/>
          <p:cNvSpPr/>
          <p:nvPr/>
        </p:nvSpPr>
        <p:spPr>
          <a:xfrm>
            <a:off x="4654296" y="3072384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681728" y="3090672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Aravallis = 2.5 billion years old!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4654296" y="3547872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681728" y="3566160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Aravallis prevent Thar expanding east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4654296" y="4023360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681728" y="4041648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Zawar mines = world's first zinc smelting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4654296" y="4498848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681728" y="4517136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Deccan Plateau = rich in coal &amp; minerals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6858000" y="713232"/>
            <a:ext cx="2157984" cy="4315968"/>
          </a:xfrm>
          <a:prstGeom prst="roundRect">
            <a:avLst>
              <a:gd name="adj" fmla="val 5085"/>
            </a:avLst>
          </a:prstGeom>
          <a:solidFill>
            <a:srgbClr val="1A237E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59" name="Text 57"/>
          <p:cNvSpPr/>
          <p:nvPr/>
        </p:nvSpPr>
        <p:spPr>
          <a:xfrm>
            <a:off x="6885432" y="749808"/>
            <a:ext cx="21031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D6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🌊 COASTS + ISLANDS</a:t>
            </a:r>
            <a:endParaRPr lang="en-US" sz="1000" dirty="0"/>
          </a:p>
        </p:txBody>
      </p:sp>
      <p:sp>
        <p:nvSpPr>
          <p:cNvPr id="60" name="Shape 58"/>
          <p:cNvSpPr/>
          <p:nvPr/>
        </p:nvSpPr>
        <p:spPr>
          <a:xfrm>
            <a:off x="6903720" y="1170432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6931152" y="1188720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Coastline = 7500 km total</a:t>
            </a:r>
            <a:endParaRPr lang="en-US" sz="800" dirty="0"/>
          </a:p>
        </p:txBody>
      </p:sp>
      <p:sp>
        <p:nvSpPr>
          <p:cNvPr id="62" name="Shape 60"/>
          <p:cNvSpPr/>
          <p:nvPr/>
        </p:nvSpPr>
        <p:spPr>
          <a:xfrm>
            <a:off x="6903720" y="1645920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931152" y="1664208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West Coast: Gujarat to Kerala</a:t>
            </a:r>
            <a:endParaRPr lang="en-US" sz="800" dirty="0"/>
          </a:p>
        </p:txBody>
      </p:sp>
      <p:sp>
        <p:nvSpPr>
          <p:cNvPr id="64" name="Shape 62"/>
          <p:cNvSpPr/>
          <p:nvPr/>
        </p:nvSpPr>
        <p:spPr>
          <a:xfrm>
            <a:off x="6903720" y="2121408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6931152" y="2139696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East Coast: river deltas (Godavari, Krishna, Kaveri)</a:t>
            </a:r>
            <a:endParaRPr lang="en-US" sz="800" dirty="0"/>
          </a:p>
        </p:txBody>
      </p:sp>
      <p:sp>
        <p:nvSpPr>
          <p:cNvPr id="66" name="Shape 64"/>
          <p:cNvSpPr/>
          <p:nvPr/>
        </p:nvSpPr>
        <p:spPr>
          <a:xfrm>
            <a:off x="6903720" y="2596896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931152" y="2615184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Lakshadweep = 36 coral islands (Arabian Sea)</a:t>
            </a:r>
            <a:endParaRPr lang="en-US" sz="800" dirty="0"/>
          </a:p>
        </p:txBody>
      </p:sp>
      <p:sp>
        <p:nvSpPr>
          <p:cNvPr id="68" name="Shape 66"/>
          <p:cNvSpPr/>
          <p:nvPr/>
        </p:nvSpPr>
        <p:spPr>
          <a:xfrm>
            <a:off x="6903720" y="3072384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6931152" y="3090672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Andaman &amp; Nicobar = 500+ volcanic islands</a:t>
            </a:r>
            <a:endParaRPr lang="en-US" sz="800" dirty="0"/>
          </a:p>
        </p:txBody>
      </p:sp>
      <p:sp>
        <p:nvSpPr>
          <p:cNvPr id="70" name="Shape 68"/>
          <p:cNvSpPr/>
          <p:nvPr/>
        </p:nvSpPr>
        <p:spPr>
          <a:xfrm>
            <a:off x="6903720" y="3547872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6931152" y="3566160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Barren Island = only active volcano in India</a:t>
            </a:r>
            <a:endParaRPr lang="en-US" sz="800" dirty="0"/>
          </a:p>
        </p:txBody>
      </p:sp>
      <p:sp>
        <p:nvSpPr>
          <p:cNvPr id="72" name="Shape 70"/>
          <p:cNvSpPr/>
          <p:nvPr/>
        </p:nvSpPr>
        <p:spPr>
          <a:xfrm>
            <a:off x="6903720" y="4023360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6931152" y="4041648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Cellular Jail = freedom fighter prison</a:t>
            </a:r>
            <a:endParaRPr lang="en-US" sz="800" dirty="0"/>
          </a:p>
        </p:txBody>
      </p:sp>
      <p:sp>
        <p:nvSpPr>
          <p:cNvPr id="74" name="Shape 72"/>
          <p:cNvSpPr/>
          <p:nvPr/>
        </p:nvSpPr>
        <p:spPr>
          <a:xfrm>
            <a:off x="6903720" y="4498848"/>
            <a:ext cx="2057400" cy="438912"/>
          </a:xfrm>
          <a:prstGeom prst="roundRect">
            <a:avLst>
              <a:gd name="adj" fmla="val 10417"/>
            </a:avLst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6931152" y="4517136"/>
            <a:ext cx="2029968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Sundarbans = UNESCO, Royal Bengal Tiger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FF6F00"/>
          </a:solidFill>
          <a:ln w="12700">
            <a:solidFill>
              <a:srgbClr val="FF6F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📝  Practice Questions – Exam Ready!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137160" y="749808"/>
            <a:ext cx="4343400" cy="822960"/>
          </a:xfrm>
          <a:prstGeom prst="roundRect">
            <a:avLst>
              <a:gd name="adj" fmla="val 11111"/>
            </a:avLst>
          </a:prstGeom>
          <a:solidFill>
            <a:srgbClr val="E3F2FD"/>
          </a:solidFill>
          <a:ln w="12700">
            <a:solidFill>
              <a:srgbClr val="1565C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82880" y="777240"/>
            <a:ext cx="4251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23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Q1. What does 'Himalaya' mean in Sanskrit?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82880" y="106984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Hima (snow) + Ālaya (abode) = 'Abode of Snow'</a:t>
            </a:r>
            <a:endParaRPr lang="en-US" sz="850" dirty="0"/>
          </a:p>
        </p:txBody>
      </p:sp>
      <p:sp>
        <p:nvSpPr>
          <p:cNvPr id="7" name="Shape 5"/>
          <p:cNvSpPr/>
          <p:nvPr/>
        </p:nvSpPr>
        <p:spPr>
          <a:xfrm>
            <a:off x="137160" y="1618488"/>
            <a:ext cx="4343400" cy="822960"/>
          </a:xfrm>
          <a:prstGeom prst="roundRect">
            <a:avLst>
              <a:gd name="adj" fmla="val 11111"/>
            </a:avLst>
          </a:prstGeom>
          <a:solidFill>
            <a:srgbClr val="FFF9C4"/>
          </a:solidFill>
          <a:ln w="12700">
            <a:solidFill>
              <a:srgbClr val="FFA00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82880" y="1645920"/>
            <a:ext cx="4251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23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Q2. Name the three main ranges of the Himalayas.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82880" y="193852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Himadri (Greater), Himachal (Lower), Shivalik (Outer)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137160" y="2487168"/>
            <a:ext cx="4343400" cy="822960"/>
          </a:xfrm>
          <a:prstGeom prst="roundRect">
            <a:avLst>
              <a:gd name="adj" fmla="val 11111"/>
            </a:avLst>
          </a:prstGeom>
          <a:solidFill>
            <a:srgbClr val="E3F2FD"/>
          </a:solidFill>
          <a:ln w="12700">
            <a:solidFill>
              <a:srgbClr val="1565C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82880" y="2514600"/>
            <a:ext cx="4251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23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Q3. Why are the Himalayas called 'Water Tower of Asia'?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82880" y="280720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Snowmelt feeds major rivers: Ganga, Indus, Brahmaputra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137160" y="3355848"/>
            <a:ext cx="4343400" cy="822960"/>
          </a:xfrm>
          <a:prstGeom prst="roundRect">
            <a:avLst>
              <a:gd name="adj" fmla="val 11111"/>
            </a:avLst>
          </a:prstGeom>
          <a:solidFill>
            <a:srgbClr val="FFF9C4"/>
          </a:solidFill>
          <a:ln w="12700">
            <a:solidFill>
              <a:srgbClr val="FFA00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182880" y="3383280"/>
            <a:ext cx="4251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23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Q4. What is Gaumukh and why is it important?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82880" y="367588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Edge of Gangotri Glacier (Uttarakhand) – source of Bhagirathi River (tributary of Ganga)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137160" y="4224528"/>
            <a:ext cx="4343400" cy="822960"/>
          </a:xfrm>
          <a:prstGeom prst="roundRect">
            <a:avLst>
              <a:gd name="adj" fmla="val 11111"/>
            </a:avLst>
          </a:prstGeom>
          <a:solidFill>
            <a:srgbClr val="E3F2FD"/>
          </a:solidFill>
          <a:ln w="12700">
            <a:solidFill>
              <a:srgbClr val="1565C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182880" y="4251960"/>
            <a:ext cx="4251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23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Q5. What is 'Moonland'? Where is it?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82880" y="454456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Ladakh – rocky terrain eroded by wind/rain resembles moon surface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4709160" y="749808"/>
            <a:ext cx="4343400" cy="822960"/>
          </a:xfrm>
          <a:prstGeom prst="roundRect">
            <a:avLst>
              <a:gd name="adj" fmla="val 11111"/>
            </a:avLst>
          </a:prstGeom>
          <a:solidFill>
            <a:srgbClr val="E3F2FD"/>
          </a:solidFill>
          <a:ln w="12700">
            <a:solidFill>
              <a:srgbClr val="1565C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754880" y="777240"/>
            <a:ext cx="4251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23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Q6. What is Taanka/Kund?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754880" y="106984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Traditional rainwater harvesting system in Thar Desert (Rajasthan)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4709160" y="1618488"/>
            <a:ext cx="4343400" cy="822960"/>
          </a:xfrm>
          <a:prstGeom prst="roundRect">
            <a:avLst>
              <a:gd name="adj" fmla="val 11111"/>
            </a:avLst>
          </a:prstGeom>
          <a:solidFill>
            <a:srgbClr val="FFF9C4"/>
          </a:solidFill>
          <a:ln w="12700">
            <a:solidFill>
              <a:srgbClr val="FFA00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754880" y="1645920"/>
            <a:ext cx="4251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23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Q7. Why are the Aravalli Hills important?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754880" y="193852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Prevent Thar Desert from expanding east; rich in marble, zinc, copper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4709160" y="2487168"/>
            <a:ext cx="4343400" cy="822960"/>
          </a:xfrm>
          <a:prstGeom prst="roundRect">
            <a:avLst>
              <a:gd name="adj" fmla="val 11111"/>
            </a:avLst>
          </a:prstGeom>
          <a:solidFill>
            <a:srgbClr val="E3F2FD"/>
          </a:solidFill>
          <a:ln w="12700">
            <a:solidFill>
              <a:srgbClr val="1565C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2514600"/>
            <a:ext cx="4251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23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Q8. Name any three UNESCO Heritage Sites in this chapter.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754880" y="280720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Great Himalayan NP, Western Ghats, Jaisalmer Fort, Sundarbans, Cellular Jail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4709160" y="3355848"/>
            <a:ext cx="4343400" cy="822960"/>
          </a:xfrm>
          <a:prstGeom prst="roundRect">
            <a:avLst>
              <a:gd name="adj" fmla="val 11111"/>
            </a:avLst>
          </a:prstGeom>
          <a:solidFill>
            <a:srgbClr val="FFF9C4"/>
          </a:solidFill>
          <a:ln w="12700">
            <a:solidFill>
              <a:srgbClr val="FFA00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754880" y="3383280"/>
            <a:ext cx="4251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23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Q9. What is 'Kath-Kuni' style?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754880" y="367588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Traditional wooden + stone earthquake-resistant house style of western Himalayas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4709160" y="4224528"/>
            <a:ext cx="4343400" cy="822960"/>
          </a:xfrm>
          <a:prstGeom prst="roundRect">
            <a:avLst>
              <a:gd name="adj" fmla="val 11111"/>
            </a:avLst>
          </a:prstGeom>
          <a:solidFill>
            <a:srgbClr val="E3F2FD"/>
          </a:solidFill>
          <a:ln w="12700">
            <a:solidFill>
              <a:srgbClr val="1565C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754880" y="4251960"/>
            <a:ext cx="4251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A23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Q10. What is the only active volcano in India?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754880" y="4544568"/>
            <a:ext cx="42519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Barren Island in the Andaman &amp; Nicobar Islands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0" y="4572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D6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🇮🇳  India – A 'Mini-Continent'! 🌏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777240"/>
            <a:ext cx="6400800" cy="1097280"/>
          </a:xfrm>
          <a:prstGeom prst="roundRect">
            <a:avLst>
              <a:gd name="adj" fmla="val 15000"/>
            </a:avLst>
          </a:prstGeom>
          <a:solidFill>
            <a:srgbClr val="FF6F00"/>
          </a:solidFill>
          <a:ln w="25400">
            <a:solidFill>
              <a:srgbClr val="FFA000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417320" y="804672"/>
            <a:ext cx="630936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"Despite having mountains, deserts, plains,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coasts &amp; islands — INDIA REMAINS ONE COUNTRY!"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37160" y="1965960"/>
            <a:ext cx="1389888" cy="1417320"/>
          </a:xfrm>
          <a:prstGeom prst="roundRect">
            <a:avLst>
              <a:gd name="adj" fmla="val 9868"/>
            </a:avLst>
          </a:prstGeom>
          <a:solidFill>
            <a:srgbClr val="6A1B9A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64592" y="1993392"/>
            <a:ext cx="133502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🏔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164592" y="2487168"/>
            <a:ext cx="13350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Mountains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64592" y="2761488"/>
            <a:ext cx="1335024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Himalayas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(North)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1618488" y="1965960"/>
            <a:ext cx="1389888" cy="1417320"/>
          </a:xfrm>
          <a:prstGeom prst="roundRect">
            <a:avLst>
              <a:gd name="adj" fmla="val 9868"/>
            </a:avLst>
          </a:prstGeom>
          <a:solidFill>
            <a:srgbClr val="FFA00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1645920" y="1993392"/>
            <a:ext cx="133502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🌾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45920" y="2487168"/>
            <a:ext cx="13350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Plains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645920" y="2761488"/>
            <a:ext cx="1335024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Gangetic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(Centre)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3099816" y="1965960"/>
            <a:ext cx="1389888" cy="1417320"/>
          </a:xfrm>
          <a:prstGeom prst="roundRect">
            <a:avLst>
              <a:gd name="adj" fmla="val 9868"/>
            </a:avLst>
          </a:prstGeom>
          <a:solidFill>
            <a:srgbClr val="FF6F0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127248" y="1993392"/>
            <a:ext cx="133502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🏜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3127248" y="2487168"/>
            <a:ext cx="13350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Desert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127248" y="2761488"/>
            <a:ext cx="1335024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Thar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(West)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4581144" y="1965960"/>
            <a:ext cx="1389888" cy="1417320"/>
          </a:xfrm>
          <a:prstGeom prst="roundRect">
            <a:avLst>
              <a:gd name="adj" fmla="val 9868"/>
            </a:avLst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608576" y="1993392"/>
            <a:ext cx="133502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🌴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4608576" y="2487168"/>
            <a:ext cx="13350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Peninsula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608576" y="2761488"/>
            <a:ext cx="1335024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Deccan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(South)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062472" y="1965960"/>
            <a:ext cx="1389888" cy="1417320"/>
          </a:xfrm>
          <a:prstGeom prst="roundRect">
            <a:avLst>
              <a:gd name="adj" fmla="val 9868"/>
            </a:avLst>
          </a:prstGeom>
          <a:solidFill>
            <a:srgbClr val="1565C0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089904" y="1993392"/>
            <a:ext cx="133502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🏝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6089904" y="2487168"/>
            <a:ext cx="13350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Islands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089904" y="2761488"/>
            <a:ext cx="1335024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Lakshadweep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Andaman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7543800" y="1965960"/>
            <a:ext cx="1389888" cy="1417320"/>
          </a:xfrm>
          <a:prstGeom prst="roundRect">
            <a:avLst>
              <a:gd name="adj" fmla="val 9868"/>
            </a:avLst>
          </a:prstGeom>
          <a:solidFill>
            <a:srgbClr val="00897B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7571232" y="1993392"/>
            <a:ext cx="133502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🌿</a:t>
            </a:r>
            <a:endParaRPr lang="en-US" sz="2600" dirty="0"/>
          </a:p>
        </p:txBody>
      </p:sp>
      <p:sp>
        <p:nvSpPr>
          <p:cNvPr id="28" name="Text 26"/>
          <p:cNvSpPr/>
          <p:nvPr/>
        </p:nvSpPr>
        <p:spPr>
          <a:xfrm>
            <a:off x="7571232" y="2487168"/>
            <a:ext cx="13350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 Hills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571232" y="2761488"/>
            <a:ext cx="1335024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Meghalaya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Plateau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182880" y="3493008"/>
            <a:ext cx="8778240" cy="1536192"/>
          </a:xfrm>
          <a:prstGeom prst="roundRect">
            <a:avLst>
              <a:gd name="adj" fmla="val 8929"/>
            </a:avLst>
          </a:prstGeom>
          <a:solidFill>
            <a:srgbClr val="1B5E20"/>
          </a:solidFill>
          <a:ln w="25400">
            <a:solidFill>
              <a:srgbClr val="66BB6A"/>
            </a:solidFill>
            <a:prstDash val="solid"/>
          </a:ln>
          <a:effectLst>
            <a:outerShdw sx="100000" sy="100000" kx="0" ky="0" algn="bl" rotWithShape="0" blurRad="101600" dist="38100" dir="2700000">
              <a:srgbClr val="000000">
                <a:alpha val="18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228600" y="3520440"/>
            <a:ext cx="8686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D6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📌  BEFORE WE MOVE ON…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274320" y="3904488"/>
            <a:ext cx="8641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India gives its name to the SUBCONTINENT it is part of.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274320" y="4133088"/>
            <a:ext cx="8641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Diverse geography: snowy peaks → scorching desert → fertile plains → tropical coasts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274320" y="4361688"/>
            <a:ext cx="8641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Geography shaped India's CLIMATE, CULTURE, HISTORY &amp; CIVILISATION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274320" y="4590288"/>
            <a:ext cx="8641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Rivers, mountains, deserts &amp; coasts affect how people LIVE, WORK &amp; EAT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274320" y="4818888"/>
            <a:ext cx="8641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'Sāre jahān se achchha' – India is truly amazing!  🇮🇳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2743200" y="4800600"/>
            <a:ext cx="3657600" cy="274320"/>
          </a:xfrm>
          <a:prstGeom prst="roundRect">
            <a:avLst>
              <a:gd name="adj" fmla="val 20000"/>
            </a:avLst>
          </a:prstGeom>
          <a:solidFill>
            <a:srgbClr val="C62828"/>
          </a:solidFill>
          <a:ln w="12700">
            <a:solidFill>
              <a:srgbClr val="C6282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2743200" y="4818888"/>
            <a:ext cx="3657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📱 UNIQUE STUDY POINT  |  uniquestudyonline.com  |  ☎ 8103405051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Geographical Diversity of India - Class 7</dc:title>
  <dc:subject>PptxGenJS Presentation</dc:subject>
  <dc:creator>PptxGenJS</dc:creator>
  <cp:lastModifiedBy>PptxGenJS</cp:lastModifiedBy>
  <cp:revision>1</cp:revision>
  <dcterms:created xsi:type="dcterms:W3CDTF">2026-06-13T09:46:29Z</dcterms:created>
  <dcterms:modified xsi:type="dcterms:W3CDTF">2026-06-13T09:46:29Z</dcterms:modified>
</cp:coreProperties>
</file>