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notesMasterIdLst>
    <p:notesMasterId r:id="rId24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jpeg"/><Relationship Id="rId2" Type="http://schemas.openxmlformats.org/officeDocument/2006/relationships/image" Target="../media/image-10-2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jpeg"/><Relationship Id="rId2" Type="http://schemas.openxmlformats.org/officeDocument/2006/relationships/image" Target="../media/image-11-2.jpeg"/><Relationship Id="rId3" Type="http://schemas.openxmlformats.org/officeDocument/2006/relationships/image" Target="../media/image-11-3.jpeg"/><Relationship Id="rId4" Type="http://schemas.openxmlformats.org/officeDocument/2006/relationships/image" Target="../media/image-11-4.jpe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jpeg"/><Relationship Id="rId2" Type="http://schemas.openxmlformats.org/officeDocument/2006/relationships/image" Target="../media/image-12-2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jpeg"/><Relationship Id="rId2" Type="http://schemas.openxmlformats.org/officeDocument/2006/relationships/image" Target="../media/image-13-2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jpeg"/><Relationship Id="rId2" Type="http://schemas.openxmlformats.org/officeDocument/2006/relationships/image" Target="../media/image-14-2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jpeg"/><Relationship Id="rId2" Type="http://schemas.openxmlformats.org/officeDocument/2006/relationships/image" Target="../media/image-15-2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jpeg"/><Relationship Id="rId2" Type="http://schemas.openxmlformats.org/officeDocument/2006/relationships/image" Target="../media/image-16-2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jpeg"/><Relationship Id="rId2" Type="http://schemas.openxmlformats.org/officeDocument/2006/relationships/image" Target="../media/image-17-2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eg"/><Relationship Id="rId2" Type="http://schemas.openxmlformats.org/officeDocument/2006/relationships/image" Target="../media/image-4-2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jpeg"/><Relationship Id="rId2" Type="http://schemas.openxmlformats.org/officeDocument/2006/relationships/image" Target="../media/image-5-2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jpeg"/><Relationship Id="rId2" Type="http://schemas.openxmlformats.org/officeDocument/2006/relationships/image" Target="../media/image-6-2.jpeg"/><Relationship Id="rId3" Type="http://schemas.openxmlformats.org/officeDocument/2006/relationships/image" Target="../media/image-6-3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jpeg"/><Relationship Id="rId2" Type="http://schemas.openxmlformats.org/officeDocument/2006/relationships/image" Target="../media/image-8-2.jpeg"/><Relationship Id="rId3" Type="http://schemas.openxmlformats.org/officeDocument/2006/relationships/image" Target="../media/image-8-3.jpeg"/><Relationship Id="rId4" Type="http://schemas.openxmlformats.org/officeDocument/2006/relationships/image" Target="../media/image-8-4.jpe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jpeg"/><Relationship Id="rId2" Type="http://schemas.openxmlformats.org/officeDocument/2006/relationships/image" Target="../media/image-9-2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E8F5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0" y="91440"/>
            <a:ext cx="91440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D600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📚  Class 7  •  Social Science  •  Chapter 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0" y="502920"/>
            <a:ext cx="91440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Exploring Society: India and Beyond</a:t>
            </a:r>
            <a:endParaRPr lang="en-US" sz="1200" dirty="0"/>
          </a:p>
        </p:txBody>
      </p:sp>
      <p:sp>
        <p:nvSpPr>
          <p:cNvPr id="5" name="Shape 3"/>
          <p:cNvSpPr/>
          <p:nvPr/>
        </p:nvSpPr>
        <p:spPr>
          <a:xfrm>
            <a:off x="548640" y="1143000"/>
            <a:ext cx="8046720" cy="1828800"/>
          </a:xfrm>
          <a:prstGeom prst="roundRect">
            <a:avLst>
              <a:gd name="adj" fmla="val 10000"/>
            </a:avLst>
          </a:prstGeom>
          <a:solidFill>
            <a:srgbClr val="FF6F00"/>
          </a:solidFill>
          <a:ln w="25400">
            <a:solidFill>
              <a:srgbClr val="FFA000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6" name="Text 4"/>
          <p:cNvSpPr/>
          <p:nvPr/>
        </p:nvSpPr>
        <p:spPr>
          <a:xfrm>
            <a:off x="548640" y="1188720"/>
            <a:ext cx="8046720" cy="1737360"/>
          </a:xfrm>
          <a:prstGeom prst="rect">
            <a:avLst/>
          </a:prstGeom>
          <a:noFill/>
          <a:ln/>
          <a:effectLst>
            <a:outerShdw sx="100000" sy="100000" kx="0" ky="0" algn="bl" rotWithShape="0" blurRad="50800" dist="25400" dir="2700000">
              <a:srgbClr val="000000">
                <a:alpha val="25000"/>
              </a:srgbClr>
            </a:outerShdw>
          </a:effectLst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34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🗺️  Geographical Diversity of India</a:t>
            </a:r>
            <a:endParaRPr lang="en-US" sz="3400" dirty="0"/>
          </a:p>
        </p:txBody>
      </p:sp>
      <p:sp>
        <p:nvSpPr>
          <p:cNvPr id="7" name="Shape 5"/>
          <p:cNvSpPr/>
          <p:nvPr/>
        </p:nvSpPr>
        <p:spPr>
          <a:xfrm>
            <a:off x="1828800" y="3108960"/>
            <a:ext cx="5486400" cy="548640"/>
          </a:xfrm>
          <a:prstGeom prst="roundRect">
            <a:avLst>
              <a:gd name="adj" fmla="val 25000"/>
            </a:avLst>
          </a:prstGeom>
          <a:solidFill>
            <a:srgbClr val="42A5F5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1828800" y="3127248"/>
            <a:ext cx="5486400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i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"Sāre jahān se achchha" — Rakesh Sharma from Space!</a:t>
            </a:r>
            <a:endParaRPr lang="en-US" sz="1100" dirty="0"/>
          </a:p>
        </p:txBody>
      </p:sp>
      <p:sp>
        <p:nvSpPr>
          <p:cNvPr id="9" name="Shape 7"/>
          <p:cNvSpPr/>
          <p:nvPr/>
        </p:nvSpPr>
        <p:spPr>
          <a:xfrm>
            <a:off x="274320" y="3840480"/>
            <a:ext cx="1600200" cy="594360"/>
          </a:xfrm>
          <a:prstGeom prst="roundRect">
            <a:avLst>
              <a:gd name="adj" fmla="val 15385"/>
            </a:avLst>
          </a:prstGeom>
          <a:solidFill>
            <a:srgbClr val="1B5E20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10" name="Text 8"/>
          <p:cNvSpPr/>
          <p:nvPr/>
        </p:nvSpPr>
        <p:spPr>
          <a:xfrm>
            <a:off x="274320" y="3858768"/>
            <a:ext cx="16002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🏔 Mountains</a:t>
            </a:r>
            <a:endParaRPr lang="en-US" sz="1000" dirty="0"/>
          </a:p>
        </p:txBody>
      </p:sp>
      <p:sp>
        <p:nvSpPr>
          <p:cNvPr id="11" name="Shape 9"/>
          <p:cNvSpPr/>
          <p:nvPr/>
        </p:nvSpPr>
        <p:spPr>
          <a:xfrm>
            <a:off x="2011680" y="3840480"/>
            <a:ext cx="1600200" cy="594360"/>
          </a:xfrm>
          <a:prstGeom prst="roundRect">
            <a:avLst>
              <a:gd name="adj" fmla="val 15385"/>
            </a:avLst>
          </a:prstGeom>
          <a:solidFill>
            <a:srgbClr val="00897B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12" name="Text 10"/>
          <p:cNvSpPr/>
          <p:nvPr/>
        </p:nvSpPr>
        <p:spPr>
          <a:xfrm>
            <a:off x="2011680" y="3858768"/>
            <a:ext cx="16002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🌾 Plains</a:t>
            </a:r>
            <a:endParaRPr lang="en-US" sz="1000" dirty="0"/>
          </a:p>
        </p:txBody>
      </p:sp>
      <p:sp>
        <p:nvSpPr>
          <p:cNvPr id="13" name="Shape 11"/>
          <p:cNvSpPr/>
          <p:nvPr/>
        </p:nvSpPr>
        <p:spPr>
          <a:xfrm>
            <a:off x="3749040" y="3840480"/>
            <a:ext cx="1600200" cy="594360"/>
          </a:xfrm>
          <a:prstGeom prst="roundRect">
            <a:avLst>
              <a:gd name="adj" fmla="val 15385"/>
            </a:avLst>
          </a:prstGeom>
          <a:solidFill>
            <a:srgbClr val="FFA000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14" name="Text 12"/>
          <p:cNvSpPr/>
          <p:nvPr/>
        </p:nvSpPr>
        <p:spPr>
          <a:xfrm>
            <a:off x="3749040" y="3858768"/>
            <a:ext cx="16002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🏜 Desert</a:t>
            </a:r>
            <a:endParaRPr lang="en-US" sz="1000" dirty="0"/>
          </a:p>
        </p:txBody>
      </p:sp>
      <p:sp>
        <p:nvSpPr>
          <p:cNvPr id="15" name="Shape 13"/>
          <p:cNvSpPr/>
          <p:nvPr/>
        </p:nvSpPr>
        <p:spPr>
          <a:xfrm>
            <a:off x="5486400" y="3840480"/>
            <a:ext cx="1600200" cy="594360"/>
          </a:xfrm>
          <a:prstGeom prst="roundRect">
            <a:avLst>
              <a:gd name="adj" fmla="val 15385"/>
            </a:avLst>
          </a:prstGeom>
          <a:solidFill>
            <a:srgbClr val="2E7D32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16" name="Text 14"/>
          <p:cNvSpPr/>
          <p:nvPr/>
        </p:nvSpPr>
        <p:spPr>
          <a:xfrm>
            <a:off x="5486400" y="3858768"/>
            <a:ext cx="16002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🌴 Peninsula</a:t>
            </a:r>
            <a:endParaRPr lang="en-US" sz="1000" dirty="0"/>
          </a:p>
        </p:txBody>
      </p:sp>
      <p:sp>
        <p:nvSpPr>
          <p:cNvPr id="17" name="Shape 15"/>
          <p:cNvSpPr/>
          <p:nvPr/>
        </p:nvSpPr>
        <p:spPr>
          <a:xfrm>
            <a:off x="7223760" y="3840480"/>
            <a:ext cx="1600200" cy="594360"/>
          </a:xfrm>
          <a:prstGeom prst="roundRect">
            <a:avLst>
              <a:gd name="adj" fmla="val 15385"/>
            </a:avLst>
          </a:prstGeom>
          <a:solidFill>
            <a:srgbClr val="1565C0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18" name="Text 16"/>
          <p:cNvSpPr/>
          <p:nvPr/>
        </p:nvSpPr>
        <p:spPr>
          <a:xfrm>
            <a:off x="7223760" y="3858768"/>
            <a:ext cx="16002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🏝 Islands</a:t>
            </a:r>
            <a:endParaRPr lang="en-US" sz="1000" dirty="0"/>
          </a:p>
        </p:txBody>
      </p:sp>
      <p:sp>
        <p:nvSpPr>
          <p:cNvPr id="19" name="Shape 17"/>
          <p:cNvSpPr/>
          <p:nvPr/>
        </p:nvSpPr>
        <p:spPr>
          <a:xfrm>
            <a:off x="3200400" y="4663440"/>
            <a:ext cx="2743200" cy="384048"/>
          </a:xfrm>
          <a:prstGeom prst="roundRect">
            <a:avLst>
              <a:gd name="adj" fmla="val 19048"/>
            </a:avLst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3200400" y="4681728"/>
            <a:ext cx="274320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✏️  UNIQUE STUDY POINT  |  uniquestudyonline.com</a:t>
            </a:r>
            <a:endParaRPr lang="en-US" sz="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8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640080"/>
          </a:xfrm>
          <a:prstGeom prst="rect">
            <a:avLst/>
          </a:prstGeom>
          <a:solidFill>
            <a:srgbClr val="FF6F00"/>
          </a:solidFill>
          <a:ln w="12700">
            <a:solidFill>
              <a:srgbClr val="FF6F00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0" y="45720"/>
            <a:ext cx="91440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22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🏜  The Great Indian Desert – THAR</a:t>
            </a:r>
            <a:endParaRPr lang="en-US" sz="22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880" y="731520"/>
            <a:ext cx="4389120" cy="2377440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9160" y="731520"/>
            <a:ext cx="4251960" cy="2377440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137160" y="3200400"/>
            <a:ext cx="2880360" cy="1719072"/>
          </a:xfrm>
          <a:prstGeom prst="roundRect">
            <a:avLst>
              <a:gd name="adj" fmla="val 6383"/>
            </a:avLst>
          </a:prstGeom>
          <a:solidFill>
            <a:srgbClr val="FF6F00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7" name="Text 3"/>
          <p:cNvSpPr/>
          <p:nvPr/>
        </p:nvSpPr>
        <p:spPr>
          <a:xfrm>
            <a:off x="164592" y="3227832"/>
            <a:ext cx="283464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🌅 THAR BASICS</a:t>
            </a:r>
            <a:endParaRPr lang="en-US" sz="1100" dirty="0"/>
          </a:p>
        </p:txBody>
      </p:sp>
      <p:sp>
        <p:nvSpPr>
          <p:cNvPr id="8" name="Text 4"/>
          <p:cNvSpPr/>
          <p:nvPr/>
        </p:nvSpPr>
        <p:spPr>
          <a:xfrm>
            <a:off x="201168" y="3566160"/>
            <a:ext cx="2788920" cy="13258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Vast arid region – mostly in RAJASTHAN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Also spans Gujarat, Punjab, Haryana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Natural barrier – deters movement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Dunes up to 150 METRES high!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Dunes formed by WIND shifting sand</a:t>
            </a:r>
            <a:endParaRPr lang="en-US" sz="900" dirty="0"/>
          </a:p>
        </p:txBody>
      </p:sp>
      <p:sp>
        <p:nvSpPr>
          <p:cNvPr id="9" name="Shape 5"/>
          <p:cNvSpPr/>
          <p:nvPr/>
        </p:nvSpPr>
        <p:spPr>
          <a:xfrm>
            <a:off x="3136392" y="3200400"/>
            <a:ext cx="2880360" cy="1719072"/>
          </a:xfrm>
          <a:prstGeom prst="roundRect">
            <a:avLst>
              <a:gd name="adj" fmla="val 6383"/>
            </a:avLst>
          </a:prstGeom>
          <a:solidFill>
            <a:srgbClr val="FFA000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10" name="Text 6"/>
          <p:cNvSpPr/>
          <p:nvPr/>
        </p:nvSpPr>
        <p:spPr>
          <a:xfrm>
            <a:off x="3163824" y="3227832"/>
            <a:ext cx="283464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🏰 JAISALMER</a:t>
            </a:r>
            <a:endParaRPr lang="en-US" sz="1100" dirty="0"/>
          </a:p>
        </p:txBody>
      </p:sp>
      <p:sp>
        <p:nvSpPr>
          <p:cNvPr id="11" name="Text 7"/>
          <p:cNvSpPr/>
          <p:nvPr/>
        </p:nvSpPr>
        <p:spPr>
          <a:xfrm>
            <a:off x="3200400" y="3566160"/>
            <a:ext cx="2788920" cy="13258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Called the 'GOLDEN CITY'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Located in heart of Thar Desert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Jaisalmer Fort = UNESCO World Heritage Site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Pushkar Mela – world's largest camel fair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Camels = 'Ship of the Desert'</a:t>
            </a:r>
            <a:endParaRPr lang="en-US" sz="900" dirty="0"/>
          </a:p>
        </p:txBody>
      </p:sp>
      <p:sp>
        <p:nvSpPr>
          <p:cNvPr id="12" name="Shape 8"/>
          <p:cNvSpPr/>
          <p:nvPr/>
        </p:nvSpPr>
        <p:spPr>
          <a:xfrm>
            <a:off x="6135624" y="3200400"/>
            <a:ext cx="2880360" cy="1719072"/>
          </a:xfrm>
          <a:prstGeom prst="roundRect">
            <a:avLst>
              <a:gd name="adj" fmla="val 6383"/>
            </a:avLst>
          </a:prstGeom>
          <a:solidFill>
            <a:srgbClr val="00897B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13" name="Text 9"/>
          <p:cNvSpPr/>
          <p:nvPr/>
        </p:nvSpPr>
        <p:spPr>
          <a:xfrm>
            <a:off x="6163056" y="3227832"/>
            <a:ext cx="283464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💧 WATER WISDOM</a:t>
            </a:r>
            <a:endParaRPr lang="en-US" sz="1100" dirty="0"/>
          </a:p>
        </p:txBody>
      </p:sp>
      <p:sp>
        <p:nvSpPr>
          <p:cNvPr id="14" name="Text 10"/>
          <p:cNvSpPr/>
          <p:nvPr/>
        </p:nvSpPr>
        <p:spPr>
          <a:xfrm>
            <a:off x="6199632" y="3566160"/>
            <a:ext cx="2788920" cy="13258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Water is SCARCE – women walk miles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Traditional cleaning = sand scouring!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Taanka / Kund = rainwater harvesting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Stores rainwater for drinking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Ingenious ancient conservation method</a:t>
            </a:r>
            <a:endParaRPr lang="en-US" sz="9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3E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640080"/>
          </a:xfrm>
          <a:prstGeom prst="rect">
            <a:avLst/>
          </a:prstGeom>
          <a:solidFill>
            <a:srgbClr val="E65100"/>
          </a:solidFill>
          <a:ln w="12700">
            <a:solidFill>
              <a:srgbClr val="E65100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0" y="45720"/>
            <a:ext cx="91440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🦚 Peacock  •  🐊 Gharial  •  🐪 Pushkar Mela  •  💧 Taanka</a:t>
            </a:r>
            <a:endParaRPr lang="en-US" sz="18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880" y="731520"/>
            <a:ext cx="4389120" cy="2377440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3440" y="731520"/>
            <a:ext cx="4297680" cy="2377440"/>
          </a:xfrm>
          <a:prstGeom prst="rect">
            <a:avLst/>
          </a:prstGeom>
        </p:spPr>
      </p:pic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3154680"/>
            <a:ext cx="4389120" cy="1828800"/>
          </a:xfrm>
          <a:prstGeom prst="rect">
            <a:avLst/>
          </a:prstGeom>
        </p:spPr>
      </p:pic>
      <p:pic>
        <p:nvPicPr>
          <p:cNvPr id="7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3440" y="3154680"/>
            <a:ext cx="4297680" cy="1828800"/>
          </a:xfrm>
          <a:prstGeom prst="rect">
            <a:avLst/>
          </a:prstGeom>
        </p:spPr>
      </p:pic>
      <p:sp>
        <p:nvSpPr>
          <p:cNvPr id="8" name="Shape 2"/>
          <p:cNvSpPr/>
          <p:nvPr/>
        </p:nvSpPr>
        <p:spPr>
          <a:xfrm>
            <a:off x="4681728" y="4663440"/>
            <a:ext cx="4297680" cy="301752"/>
          </a:xfrm>
          <a:prstGeom prst="roundRect">
            <a:avLst>
              <a:gd name="adj" fmla="val 18182"/>
            </a:avLst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9" name="Text 3"/>
          <p:cNvSpPr/>
          <p:nvPr/>
        </p:nvSpPr>
        <p:spPr>
          <a:xfrm>
            <a:off x="4718304" y="4681728"/>
            <a:ext cx="4224528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🦅 PEACOCK = National Bird of India (since 1963) – Protected species</a:t>
            </a:r>
            <a:endParaRPr lang="en-US" sz="850" dirty="0"/>
          </a:p>
        </p:txBody>
      </p:sp>
      <p:sp>
        <p:nvSpPr>
          <p:cNvPr id="10" name="Shape 4"/>
          <p:cNvSpPr/>
          <p:nvPr/>
        </p:nvSpPr>
        <p:spPr>
          <a:xfrm>
            <a:off x="201168" y="4663440"/>
            <a:ext cx="4297680" cy="301752"/>
          </a:xfrm>
          <a:prstGeom prst="roundRect">
            <a:avLst>
              <a:gd name="adj" fmla="val 18182"/>
            </a:avLst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11" name="Text 5"/>
          <p:cNvSpPr/>
          <p:nvPr/>
        </p:nvSpPr>
        <p:spPr>
          <a:xfrm>
            <a:off x="237744" y="4681728"/>
            <a:ext cx="4224528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🐊 GHARIAL = 2.5–4.5m, endangered, protected by law – found in Ganga</a:t>
            </a:r>
            <a:endParaRPr lang="en-US" sz="8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9FB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640080"/>
          </a:xfrm>
          <a:prstGeom prst="rect">
            <a:avLst/>
          </a:prstGeom>
          <a:solidFill>
            <a:srgbClr val="66BB6A"/>
          </a:solidFill>
          <a:ln w="12700">
            <a:solidFill>
              <a:srgbClr val="66BB6A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0" y="45720"/>
            <a:ext cx="91440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20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⛰  The Aravalli Hills – World's Oldest Mountains</a:t>
            </a:r>
            <a:endParaRPr lang="en-US" sz="20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880" y="731520"/>
            <a:ext cx="5029200" cy="2377440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9240" y="731520"/>
            <a:ext cx="3611880" cy="2377440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137160" y="3200400"/>
            <a:ext cx="1691640" cy="1719072"/>
          </a:xfrm>
          <a:prstGeom prst="roundRect">
            <a:avLst>
              <a:gd name="adj" fmla="val 6486"/>
            </a:avLst>
          </a:prstGeom>
          <a:solidFill>
            <a:srgbClr val="2E7D32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7" name="Text 3"/>
          <p:cNvSpPr/>
          <p:nvPr/>
        </p:nvSpPr>
        <p:spPr>
          <a:xfrm>
            <a:off x="164592" y="3227832"/>
            <a:ext cx="164592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🕰</a:t>
            </a:r>
            <a:endParaRPr lang="en-US" sz="900" dirty="0"/>
          </a:p>
          <a:p>
            <a:pPr algn="ctr" indent="0" marL="0">
              <a:buNone/>
            </a:pPr>
            <a:r>
              <a:rPr lang="en-US" sz="9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2.5 BILLION YEARS</a:t>
            </a:r>
            <a:endParaRPr lang="en-US" sz="900" dirty="0"/>
          </a:p>
        </p:txBody>
      </p:sp>
      <p:sp>
        <p:nvSpPr>
          <p:cNvPr id="8" name="Text 4"/>
          <p:cNvSpPr/>
          <p:nvPr/>
        </p:nvSpPr>
        <p:spPr>
          <a:xfrm>
            <a:off x="164592" y="3794760"/>
            <a:ext cx="1645920" cy="10972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Oldest surviving</a:t>
            </a:r>
            <a:endParaRPr lang="en-US" sz="850" dirty="0"/>
          </a:p>
          <a:p>
            <a:pPr algn="ctr"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folded mountains</a:t>
            </a:r>
            <a:endParaRPr lang="en-US" sz="850" dirty="0"/>
          </a:p>
          <a:p>
            <a:pPr algn="ctr"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 the world</a:t>
            </a:r>
            <a:endParaRPr lang="en-US" sz="850" dirty="0"/>
          </a:p>
          <a:p>
            <a:pPr algn="ctr"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(Pre-Cambrian Era)</a:t>
            </a:r>
            <a:endParaRPr lang="en-US" sz="850" dirty="0"/>
          </a:p>
        </p:txBody>
      </p:sp>
      <p:sp>
        <p:nvSpPr>
          <p:cNvPr id="9" name="Shape 5"/>
          <p:cNvSpPr/>
          <p:nvPr/>
        </p:nvSpPr>
        <p:spPr>
          <a:xfrm>
            <a:off x="1920240" y="3200400"/>
            <a:ext cx="1691640" cy="1719072"/>
          </a:xfrm>
          <a:prstGeom prst="roundRect">
            <a:avLst>
              <a:gd name="adj" fmla="val 6486"/>
            </a:avLst>
          </a:prstGeom>
          <a:solidFill>
            <a:srgbClr val="00897B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10" name="Text 6"/>
          <p:cNvSpPr/>
          <p:nvPr/>
        </p:nvSpPr>
        <p:spPr>
          <a:xfrm>
            <a:off x="1947672" y="3227832"/>
            <a:ext cx="164592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📏</a:t>
            </a:r>
            <a:endParaRPr lang="en-US" sz="900" dirty="0"/>
          </a:p>
          <a:p>
            <a:pPr algn="ctr" indent="0" marL="0">
              <a:buNone/>
            </a:pPr>
            <a:r>
              <a:rPr lang="en-US" sz="9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HIGHEST PEAK</a:t>
            </a:r>
            <a:endParaRPr lang="en-US" sz="900" dirty="0"/>
          </a:p>
        </p:txBody>
      </p:sp>
      <p:sp>
        <p:nvSpPr>
          <p:cNvPr id="11" name="Text 7"/>
          <p:cNvSpPr/>
          <p:nvPr/>
        </p:nvSpPr>
        <p:spPr>
          <a:xfrm>
            <a:off x="1947672" y="3794760"/>
            <a:ext cx="1645920" cy="10972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Mount Abu</a:t>
            </a:r>
            <a:endParaRPr lang="en-US" sz="850" dirty="0"/>
          </a:p>
          <a:p>
            <a:pPr algn="ctr"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&gt; 1700 metres</a:t>
            </a:r>
            <a:endParaRPr lang="en-US" sz="850" dirty="0"/>
          </a:p>
          <a:p>
            <a:pPr algn="ctr"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Most hills: 300–900m</a:t>
            </a:r>
            <a:endParaRPr lang="en-US" sz="850" dirty="0"/>
          </a:p>
        </p:txBody>
      </p:sp>
      <p:sp>
        <p:nvSpPr>
          <p:cNvPr id="12" name="Shape 8"/>
          <p:cNvSpPr/>
          <p:nvPr/>
        </p:nvSpPr>
        <p:spPr>
          <a:xfrm>
            <a:off x="3703320" y="3200400"/>
            <a:ext cx="1691640" cy="1719072"/>
          </a:xfrm>
          <a:prstGeom prst="roundRect">
            <a:avLst>
              <a:gd name="adj" fmla="val 6486"/>
            </a:avLst>
          </a:prstGeom>
          <a:solidFill>
            <a:srgbClr val="FF6F00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13" name="Text 9"/>
          <p:cNvSpPr/>
          <p:nvPr/>
        </p:nvSpPr>
        <p:spPr>
          <a:xfrm>
            <a:off x="3730752" y="3227832"/>
            <a:ext cx="164592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🌵</a:t>
            </a:r>
            <a:endParaRPr lang="en-US" sz="900" dirty="0"/>
          </a:p>
          <a:p>
            <a:pPr algn="ctr" indent="0" marL="0">
              <a:buNone/>
            </a:pPr>
            <a:r>
              <a:rPr lang="en-US" sz="9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DESERT SHIELD</a:t>
            </a:r>
            <a:endParaRPr lang="en-US" sz="900" dirty="0"/>
          </a:p>
        </p:txBody>
      </p:sp>
      <p:sp>
        <p:nvSpPr>
          <p:cNvPr id="14" name="Text 10"/>
          <p:cNvSpPr/>
          <p:nvPr/>
        </p:nvSpPr>
        <p:spPr>
          <a:xfrm>
            <a:off x="3730752" y="3794760"/>
            <a:ext cx="1645920" cy="10972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Prevents Thar Desert</a:t>
            </a:r>
            <a:endParaRPr lang="en-US" sz="850" dirty="0"/>
          </a:p>
          <a:p>
            <a:pPr algn="ctr"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from expanding east!</a:t>
            </a:r>
            <a:endParaRPr lang="en-US" sz="850" dirty="0"/>
          </a:p>
          <a:p>
            <a:pPr algn="ctr"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Vital ecological role</a:t>
            </a:r>
            <a:endParaRPr lang="en-US" sz="850" dirty="0"/>
          </a:p>
        </p:txBody>
      </p:sp>
      <p:sp>
        <p:nvSpPr>
          <p:cNvPr id="15" name="Shape 11"/>
          <p:cNvSpPr/>
          <p:nvPr/>
        </p:nvSpPr>
        <p:spPr>
          <a:xfrm>
            <a:off x="5486400" y="3200400"/>
            <a:ext cx="1691640" cy="1719072"/>
          </a:xfrm>
          <a:prstGeom prst="roundRect">
            <a:avLst>
              <a:gd name="adj" fmla="val 6486"/>
            </a:avLst>
          </a:prstGeom>
          <a:solidFill>
            <a:srgbClr val="6A1B9A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16" name="Text 12"/>
          <p:cNvSpPr/>
          <p:nvPr/>
        </p:nvSpPr>
        <p:spPr>
          <a:xfrm>
            <a:off x="5513832" y="3227832"/>
            <a:ext cx="164592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💎</a:t>
            </a:r>
            <a:endParaRPr lang="en-US" sz="900" dirty="0"/>
          </a:p>
          <a:p>
            <a:pPr algn="ctr" indent="0" marL="0">
              <a:buNone/>
            </a:pPr>
            <a:r>
              <a:rPr lang="en-US" sz="9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MINERAL RICH</a:t>
            </a:r>
            <a:endParaRPr lang="en-US" sz="900" dirty="0"/>
          </a:p>
        </p:txBody>
      </p:sp>
      <p:sp>
        <p:nvSpPr>
          <p:cNvPr id="17" name="Text 13"/>
          <p:cNvSpPr/>
          <p:nvPr/>
        </p:nvSpPr>
        <p:spPr>
          <a:xfrm>
            <a:off x="5513832" y="3794760"/>
            <a:ext cx="1645920" cy="10972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Marble, Granite,</a:t>
            </a:r>
            <a:endParaRPr lang="en-US" sz="850" dirty="0"/>
          </a:p>
          <a:p>
            <a:pPr algn="ctr"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Zinc, Copper</a:t>
            </a:r>
            <a:endParaRPr lang="en-US" sz="850" dirty="0"/>
          </a:p>
          <a:p>
            <a:pPr algn="ctr"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Zawar mines – world's</a:t>
            </a:r>
            <a:endParaRPr lang="en-US" sz="850" dirty="0"/>
          </a:p>
          <a:p>
            <a:pPr algn="ctr"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first zinc extraction!</a:t>
            </a:r>
            <a:endParaRPr lang="en-US" sz="850" dirty="0"/>
          </a:p>
        </p:txBody>
      </p:sp>
      <p:sp>
        <p:nvSpPr>
          <p:cNvPr id="18" name="Shape 14"/>
          <p:cNvSpPr/>
          <p:nvPr/>
        </p:nvSpPr>
        <p:spPr>
          <a:xfrm>
            <a:off x="7269480" y="3200400"/>
            <a:ext cx="1691640" cy="1719072"/>
          </a:xfrm>
          <a:prstGeom prst="roundRect">
            <a:avLst>
              <a:gd name="adj" fmla="val 6486"/>
            </a:avLst>
          </a:prstGeom>
          <a:solidFill>
            <a:srgbClr val="C62828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19" name="Text 15"/>
          <p:cNvSpPr/>
          <p:nvPr/>
        </p:nvSpPr>
        <p:spPr>
          <a:xfrm>
            <a:off x="7296912" y="3227832"/>
            <a:ext cx="164592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🏰</a:t>
            </a:r>
            <a:endParaRPr lang="en-US" sz="900" dirty="0"/>
          </a:p>
          <a:p>
            <a:pPr algn="ctr" indent="0" marL="0">
              <a:buNone/>
            </a:pPr>
            <a:r>
              <a:rPr lang="en-US" sz="9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HISTORIC FORTS</a:t>
            </a:r>
            <a:endParaRPr lang="en-US" sz="900" dirty="0"/>
          </a:p>
        </p:txBody>
      </p:sp>
      <p:sp>
        <p:nvSpPr>
          <p:cNvPr id="20" name="Text 16"/>
          <p:cNvSpPr/>
          <p:nvPr/>
        </p:nvSpPr>
        <p:spPr>
          <a:xfrm>
            <a:off x="7296912" y="3794760"/>
            <a:ext cx="1645920" cy="10972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Chittorgarh,</a:t>
            </a:r>
            <a:endParaRPr lang="en-US" sz="850" dirty="0"/>
          </a:p>
          <a:p>
            <a:pPr algn="ctr"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Kumbhalgarh,</a:t>
            </a:r>
            <a:endParaRPr lang="en-US" sz="850" dirty="0"/>
          </a:p>
          <a:p>
            <a:pPr algn="ctr"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Ranthambore</a:t>
            </a:r>
            <a:endParaRPr lang="en-US" sz="8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E8F5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640080"/>
          </a:xfrm>
          <a:prstGeom prst="rect">
            <a:avLst/>
          </a:prstGeom>
          <a:solidFill>
            <a:srgbClr val="1B5E20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0" y="45720"/>
            <a:ext cx="91440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20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🌴  The Peninsular Plateau &amp; Western Ghats</a:t>
            </a:r>
            <a:endParaRPr lang="en-US" sz="20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880" y="731520"/>
            <a:ext cx="4389120" cy="2468880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3440" y="731520"/>
            <a:ext cx="4297680" cy="2468880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137160" y="3291840"/>
            <a:ext cx="2148840" cy="1627632"/>
          </a:xfrm>
          <a:prstGeom prst="roundRect">
            <a:avLst>
              <a:gd name="adj" fmla="val 6742"/>
            </a:avLst>
          </a:prstGeom>
          <a:solidFill>
            <a:srgbClr val="1565C0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7" name="Text 3"/>
          <p:cNvSpPr/>
          <p:nvPr/>
        </p:nvSpPr>
        <p:spPr>
          <a:xfrm>
            <a:off x="164592" y="3319272"/>
            <a:ext cx="2103120" cy="30175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🌊 WHAT IS IT?</a:t>
            </a:r>
            <a:endParaRPr lang="en-US" sz="1000" dirty="0"/>
          </a:p>
        </p:txBody>
      </p:sp>
      <p:sp>
        <p:nvSpPr>
          <p:cNvPr id="8" name="Text 4"/>
          <p:cNvSpPr/>
          <p:nvPr/>
        </p:nvSpPr>
        <p:spPr>
          <a:xfrm>
            <a:off x="182880" y="3639312"/>
            <a:ext cx="2057400" cy="126187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Peninsula = land surrounded by water on 3 sides</a:t>
            </a:r>
            <a:endParaRPr lang="en-US" sz="850" dirty="0"/>
          </a:p>
          <a:p>
            <a:pPr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Arabian Sea (W), Bay of Bengal (E),</a:t>
            </a:r>
            <a:endParaRPr lang="en-US" sz="850" dirty="0"/>
          </a:p>
          <a:p>
            <a:pPr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Indian Ocean (S)</a:t>
            </a:r>
            <a:endParaRPr lang="en-US" sz="850" dirty="0"/>
          </a:p>
          <a:p>
            <a:pPr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Triangular shape</a:t>
            </a:r>
            <a:endParaRPr lang="en-US" sz="850" dirty="0"/>
          </a:p>
          <a:p>
            <a:pPr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Very OLD landform!</a:t>
            </a:r>
            <a:endParaRPr lang="en-US" sz="850" dirty="0"/>
          </a:p>
        </p:txBody>
      </p:sp>
      <p:sp>
        <p:nvSpPr>
          <p:cNvPr id="9" name="Shape 5"/>
          <p:cNvSpPr/>
          <p:nvPr/>
        </p:nvSpPr>
        <p:spPr>
          <a:xfrm>
            <a:off x="2377440" y="3291840"/>
            <a:ext cx="2148840" cy="1627632"/>
          </a:xfrm>
          <a:prstGeom prst="roundRect">
            <a:avLst>
              <a:gd name="adj" fmla="val 6742"/>
            </a:avLst>
          </a:prstGeom>
          <a:solidFill>
            <a:srgbClr val="2E7D32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10" name="Text 6"/>
          <p:cNvSpPr/>
          <p:nvPr/>
        </p:nvSpPr>
        <p:spPr>
          <a:xfrm>
            <a:off x="2404872" y="3319272"/>
            <a:ext cx="2103120" cy="30175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⛰ GHATS</a:t>
            </a:r>
            <a:endParaRPr lang="en-US" sz="1000" dirty="0"/>
          </a:p>
        </p:txBody>
      </p:sp>
      <p:sp>
        <p:nvSpPr>
          <p:cNvPr id="11" name="Text 7"/>
          <p:cNvSpPr/>
          <p:nvPr/>
        </p:nvSpPr>
        <p:spPr>
          <a:xfrm>
            <a:off x="2423160" y="3639312"/>
            <a:ext cx="2057400" cy="126187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Western Ghats = taller, runs along W coast</a:t>
            </a:r>
            <a:endParaRPr lang="en-US" sz="850" dirty="0"/>
          </a:p>
          <a:p>
            <a:pPr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Also called SAHYADRI Hills in north</a:t>
            </a:r>
            <a:endParaRPr lang="en-US" sz="850" dirty="0"/>
          </a:p>
          <a:p>
            <a:pPr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Eastern Ghats = lower, broken hills</a:t>
            </a:r>
            <a:endParaRPr lang="en-US" sz="850" dirty="0"/>
          </a:p>
          <a:p>
            <a:pPr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Deccan Plateau between them</a:t>
            </a:r>
            <a:endParaRPr lang="en-US" sz="850" dirty="0"/>
          </a:p>
          <a:p>
            <a:pPr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W. Ghats = UNESCO World Heritage Site</a:t>
            </a:r>
            <a:endParaRPr lang="en-US" sz="850" dirty="0"/>
          </a:p>
        </p:txBody>
      </p:sp>
      <p:sp>
        <p:nvSpPr>
          <p:cNvPr id="12" name="Shape 8"/>
          <p:cNvSpPr/>
          <p:nvPr/>
        </p:nvSpPr>
        <p:spPr>
          <a:xfrm>
            <a:off x="4617720" y="3291840"/>
            <a:ext cx="2148840" cy="1627632"/>
          </a:xfrm>
          <a:prstGeom prst="roundRect">
            <a:avLst>
              <a:gd name="adj" fmla="val 6742"/>
            </a:avLst>
          </a:prstGeom>
          <a:solidFill>
            <a:srgbClr val="00897B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13" name="Text 9"/>
          <p:cNvSpPr/>
          <p:nvPr/>
        </p:nvSpPr>
        <p:spPr>
          <a:xfrm>
            <a:off x="4645152" y="3319272"/>
            <a:ext cx="2103120" cy="30175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🏞 WATERFALLS</a:t>
            </a:r>
            <a:endParaRPr lang="en-US" sz="1000" dirty="0"/>
          </a:p>
        </p:txBody>
      </p:sp>
      <p:sp>
        <p:nvSpPr>
          <p:cNvPr id="14" name="Text 10"/>
          <p:cNvSpPr/>
          <p:nvPr/>
        </p:nvSpPr>
        <p:spPr>
          <a:xfrm>
            <a:off x="4663440" y="3639312"/>
            <a:ext cx="2057400" cy="126187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Rivers flow over uneven plateau → waterfalls!</a:t>
            </a:r>
            <a:endParaRPr lang="en-US" sz="850" dirty="0"/>
          </a:p>
          <a:p>
            <a:pPr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JOG FALLS (Karnataka) – hydroelectricity!</a:t>
            </a:r>
            <a:endParaRPr lang="en-US" sz="850" dirty="0"/>
          </a:p>
          <a:p>
            <a:pPr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'Hydro' = water → turbines → electricity</a:t>
            </a:r>
            <a:endParaRPr lang="en-US" sz="850" dirty="0"/>
          </a:p>
          <a:p>
            <a:pPr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Waterfalls attract tourists too</a:t>
            </a:r>
            <a:endParaRPr lang="en-US" sz="850" dirty="0"/>
          </a:p>
          <a:p>
            <a:pPr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Also used for irrigation</a:t>
            </a:r>
            <a:endParaRPr lang="en-US" sz="850" dirty="0"/>
          </a:p>
        </p:txBody>
      </p:sp>
      <p:sp>
        <p:nvSpPr>
          <p:cNvPr id="15" name="Shape 11"/>
          <p:cNvSpPr/>
          <p:nvPr/>
        </p:nvSpPr>
        <p:spPr>
          <a:xfrm>
            <a:off x="6858000" y="3291840"/>
            <a:ext cx="2148840" cy="1627632"/>
          </a:xfrm>
          <a:prstGeom prst="roundRect">
            <a:avLst>
              <a:gd name="adj" fmla="val 6742"/>
            </a:avLst>
          </a:prstGeom>
          <a:solidFill>
            <a:srgbClr val="FF6F00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16" name="Text 12"/>
          <p:cNvSpPr/>
          <p:nvPr/>
        </p:nvSpPr>
        <p:spPr>
          <a:xfrm>
            <a:off x="6885432" y="3319272"/>
            <a:ext cx="2103120" cy="30175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🌿 RIVERS</a:t>
            </a:r>
            <a:endParaRPr lang="en-US" sz="1000" dirty="0"/>
          </a:p>
        </p:txBody>
      </p:sp>
      <p:sp>
        <p:nvSpPr>
          <p:cNvPr id="17" name="Text 13"/>
          <p:cNvSpPr/>
          <p:nvPr/>
        </p:nvSpPr>
        <p:spPr>
          <a:xfrm>
            <a:off x="6903720" y="3639312"/>
            <a:ext cx="2057400" cy="126187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East-flowing: Godavari, Krishna, Mahanadi</a:t>
            </a:r>
            <a:endParaRPr lang="en-US" sz="850" dirty="0"/>
          </a:p>
          <a:p>
            <a:pPr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West-flowing: Narmada, Tapti</a:t>
            </a:r>
            <a:endParaRPr lang="en-US" sz="850" dirty="0"/>
          </a:p>
          <a:p>
            <a:pPr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Tribal communities: Santhal, Gond,</a:t>
            </a:r>
            <a:endParaRPr lang="en-US" sz="850" dirty="0"/>
          </a:p>
          <a:p>
            <a:pPr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Baiga, Bhil, Korku</a:t>
            </a:r>
            <a:endParaRPr lang="en-US" sz="850" dirty="0"/>
          </a:p>
          <a:p>
            <a:pPr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Rich in coal, minerals &amp; forests</a:t>
            </a:r>
            <a:endParaRPr lang="en-US" sz="8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E8F5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640080"/>
          </a:xfrm>
          <a:prstGeom prst="rect">
            <a:avLst/>
          </a:prstGeom>
          <a:solidFill>
            <a:srgbClr val="1B5E20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0" y="45720"/>
            <a:ext cx="91440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🦁 Lion-Tailed Macaque  •  🐍 King Cobra  •  🌿 Biodiversity</a:t>
            </a:r>
            <a:endParaRPr lang="en-US" sz="18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880" y="731520"/>
            <a:ext cx="4389120" cy="2377440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3440" y="731520"/>
            <a:ext cx="4297680" cy="2377440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137160" y="3200400"/>
            <a:ext cx="2880360" cy="1719072"/>
          </a:xfrm>
          <a:prstGeom prst="roundRect">
            <a:avLst>
              <a:gd name="adj" fmla="val 6383"/>
            </a:avLst>
          </a:prstGeom>
          <a:solidFill>
            <a:srgbClr val="1B5E20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7" name="Text 3"/>
          <p:cNvSpPr/>
          <p:nvPr/>
        </p:nvSpPr>
        <p:spPr>
          <a:xfrm>
            <a:off x="164592" y="3227832"/>
            <a:ext cx="283464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🐒 LION-TAILED MACAQUE</a:t>
            </a:r>
            <a:endParaRPr lang="en-US" sz="1000" dirty="0"/>
          </a:p>
        </p:txBody>
      </p:sp>
      <p:sp>
        <p:nvSpPr>
          <p:cNvPr id="8" name="Text 4"/>
          <p:cNvSpPr/>
          <p:nvPr/>
        </p:nvSpPr>
        <p:spPr>
          <a:xfrm>
            <a:off x="201168" y="3566160"/>
            <a:ext cx="2788920" cy="13258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Dark face + striking silvery-white mane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ENDEMIC to Western Ghats (found only here!)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ENDANGERED species (IUCN Red List)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Arboreal – lives in trees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Helps disperse rainforest tree seeds</a:t>
            </a:r>
            <a:endParaRPr lang="en-US" sz="900" dirty="0"/>
          </a:p>
        </p:txBody>
      </p:sp>
      <p:sp>
        <p:nvSpPr>
          <p:cNvPr id="9" name="Shape 5"/>
          <p:cNvSpPr/>
          <p:nvPr/>
        </p:nvSpPr>
        <p:spPr>
          <a:xfrm>
            <a:off x="3136392" y="3200400"/>
            <a:ext cx="2880360" cy="1719072"/>
          </a:xfrm>
          <a:prstGeom prst="roundRect">
            <a:avLst>
              <a:gd name="adj" fmla="val 6383"/>
            </a:avLst>
          </a:prstGeom>
          <a:solidFill>
            <a:srgbClr val="4E342E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10" name="Text 6"/>
          <p:cNvSpPr/>
          <p:nvPr/>
        </p:nvSpPr>
        <p:spPr>
          <a:xfrm>
            <a:off x="3163824" y="3227832"/>
            <a:ext cx="283464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🐍 KING COBRA</a:t>
            </a:r>
            <a:endParaRPr lang="en-US" sz="1000" dirty="0"/>
          </a:p>
        </p:txBody>
      </p:sp>
      <p:sp>
        <p:nvSpPr>
          <p:cNvPr id="11" name="Text 7"/>
          <p:cNvSpPr/>
          <p:nvPr/>
        </p:nvSpPr>
        <p:spPr>
          <a:xfrm>
            <a:off x="3200400" y="3566160"/>
            <a:ext cx="2788920" cy="13258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World's LONGEST venomous snake (5.5m!)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Apex predator of Western Ghats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OPHIOPHAGOUS = eats other snakes!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Revered in Hindu iconography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Vulnerable status – habitat loss threat</a:t>
            </a:r>
            <a:endParaRPr lang="en-US" sz="900" dirty="0"/>
          </a:p>
        </p:txBody>
      </p:sp>
      <p:sp>
        <p:nvSpPr>
          <p:cNvPr id="12" name="Shape 8"/>
          <p:cNvSpPr/>
          <p:nvPr/>
        </p:nvSpPr>
        <p:spPr>
          <a:xfrm>
            <a:off x="6135624" y="3200400"/>
            <a:ext cx="2880360" cy="1719072"/>
          </a:xfrm>
          <a:prstGeom prst="roundRect">
            <a:avLst>
              <a:gd name="adj" fmla="val 6383"/>
            </a:avLst>
          </a:prstGeom>
          <a:solidFill>
            <a:srgbClr val="00897B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13" name="Text 9"/>
          <p:cNvSpPr/>
          <p:nvPr/>
        </p:nvSpPr>
        <p:spPr>
          <a:xfrm>
            <a:off x="6163056" y="3227832"/>
            <a:ext cx="283464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🌿 W. GHATS FACTS</a:t>
            </a:r>
            <a:endParaRPr lang="en-US" sz="1000" dirty="0"/>
          </a:p>
        </p:txBody>
      </p:sp>
      <p:sp>
        <p:nvSpPr>
          <p:cNvPr id="14" name="Text 10"/>
          <p:cNvSpPr/>
          <p:nvPr/>
        </p:nvSpPr>
        <p:spPr>
          <a:xfrm>
            <a:off x="6199632" y="3566160"/>
            <a:ext cx="2788920" cy="13258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UNESCO World Heritage Site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Blocks monsoon winds → rain shadow effect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Very humid western slopes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Home to insectivorous plants!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Also: Purple Frog, Nilgiri Tahr</a:t>
            </a:r>
            <a:endParaRPr lang="en-US" sz="9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E0F7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640080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0" y="45720"/>
            <a:ext cx="91440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20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🌊  India's Amazing Coastlines (7500 km!)</a:t>
            </a:r>
            <a:endParaRPr lang="en-US" sz="20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880" y="731520"/>
            <a:ext cx="5029200" cy="2286000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9240" y="731520"/>
            <a:ext cx="3611880" cy="2286000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137160" y="3108960"/>
            <a:ext cx="2880360" cy="1828800"/>
          </a:xfrm>
          <a:prstGeom prst="roundRect">
            <a:avLst>
              <a:gd name="adj" fmla="val 6000"/>
            </a:avLst>
          </a:prstGeom>
          <a:solidFill>
            <a:srgbClr val="1565C0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7" name="Text 3"/>
          <p:cNvSpPr/>
          <p:nvPr/>
        </p:nvSpPr>
        <p:spPr>
          <a:xfrm>
            <a:off x="164592" y="3136392"/>
            <a:ext cx="283464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🌊 WEST COAST</a:t>
            </a:r>
            <a:endParaRPr lang="en-US" sz="1100" dirty="0"/>
          </a:p>
        </p:txBody>
      </p:sp>
      <p:sp>
        <p:nvSpPr>
          <p:cNvPr id="8" name="Text 4"/>
          <p:cNvSpPr/>
          <p:nvPr/>
        </p:nvSpPr>
        <p:spPr>
          <a:xfrm>
            <a:off x="201168" y="3474720"/>
            <a:ext cx="2788920" cy="144475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Gujarat to Kerala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Maharashtra, Goa, Karnataka in between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Rivers from W. Ghats form ESTUARIES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Narmada &amp; Tapti = largest estuaries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Mumbai = India's financial capital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Major ports: Mumbai, Mangalore, Kochi</a:t>
            </a:r>
            <a:endParaRPr lang="en-US" sz="900" dirty="0"/>
          </a:p>
        </p:txBody>
      </p:sp>
      <p:sp>
        <p:nvSpPr>
          <p:cNvPr id="9" name="Shape 5"/>
          <p:cNvSpPr/>
          <p:nvPr/>
        </p:nvSpPr>
        <p:spPr>
          <a:xfrm>
            <a:off x="3136392" y="3108960"/>
            <a:ext cx="2880360" cy="1828800"/>
          </a:xfrm>
          <a:prstGeom prst="roundRect">
            <a:avLst>
              <a:gd name="adj" fmla="val 6000"/>
            </a:avLst>
          </a:prstGeom>
          <a:solidFill>
            <a:srgbClr val="00897B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10" name="Text 6"/>
          <p:cNvSpPr/>
          <p:nvPr/>
        </p:nvSpPr>
        <p:spPr>
          <a:xfrm>
            <a:off x="3163824" y="3136392"/>
            <a:ext cx="283464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🌊 EAST COAST</a:t>
            </a:r>
            <a:endParaRPr lang="en-US" sz="1100" dirty="0"/>
          </a:p>
        </p:txBody>
      </p:sp>
      <p:sp>
        <p:nvSpPr>
          <p:cNvPr id="11" name="Text 7"/>
          <p:cNvSpPr/>
          <p:nvPr/>
        </p:nvSpPr>
        <p:spPr>
          <a:xfrm>
            <a:off x="3200400" y="3474720"/>
            <a:ext cx="2788920" cy="144475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Between Eastern Ghats &amp; Bay of Bengal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Ganga delta to Kanyakumari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Major RIVER DELTAS here!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Godavari, Krishna, Kaveri, Mahanadi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Chilika Lake, Pulicat Lake (lagoon)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Fertile delta land – ideal for farming</a:t>
            </a:r>
            <a:endParaRPr lang="en-US" sz="900" dirty="0"/>
          </a:p>
        </p:txBody>
      </p:sp>
      <p:sp>
        <p:nvSpPr>
          <p:cNvPr id="12" name="Shape 8"/>
          <p:cNvSpPr/>
          <p:nvPr/>
        </p:nvSpPr>
        <p:spPr>
          <a:xfrm>
            <a:off x="6135624" y="3108960"/>
            <a:ext cx="2880360" cy="1828800"/>
          </a:xfrm>
          <a:prstGeom prst="roundRect">
            <a:avLst>
              <a:gd name="adj" fmla="val 6000"/>
            </a:avLst>
          </a:prstGeom>
          <a:solidFill>
            <a:srgbClr val="2E7D32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13" name="Text 9"/>
          <p:cNvSpPr/>
          <p:nvPr/>
        </p:nvSpPr>
        <p:spPr>
          <a:xfrm>
            <a:off x="6163056" y="3136392"/>
            <a:ext cx="283464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🌊 DELTA FACTS</a:t>
            </a:r>
            <a:endParaRPr lang="en-US" sz="1100" dirty="0"/>
          </a:p>
        </p:txBody>
      </p:sp>
      <p:sp>
        <p:nvSpPr>
          <p:cNvPr id="14" name="Text 10"/>
          <p:cNvSpPr/>
          <p:nvPr/>
        </p:nvSpPr>
        <p:spPr>
          <a:xfrm>
            <a:off x="6199632" y="3474720"/>
            <a:ext cx="2788920" cy="144475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Delta = sediment deposited at river mouth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Forms triangular / fan-shaped land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Very fertile – good for agriculture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Important for fishing communities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Cyclone-prone region (Bay of Bengal)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Mangrove forests protect coast</a:t>
            </a:r>
            <a:endParaRPr lang="en-US" sz="9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E0F2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640080"/>
          </a:xfrm>
          <a:prstGeom prst="rect">
            <a:avLst/>
          </a:prstGeom>
          <a:solidFill>
            <a:srgbClr val="00897B"/>
          </a:solidFill>
          <a:ln w="12700">
            <a:solidFill>
              <a:srgbClr val="00897B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0" y="45720"/>
            <a:ext cx="91440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9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🏝  Indian Islands – Lakshadweep &amp; Andaman &amp; Nicobar</a:t>
            </a:r>
            <a:endParaRPr lang="en-US" sz="19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880" y="731520"/>
            <a:ext cx="4389120" cy="2286000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3440" y="731520"/>
            <a:ext cx="4297680" cy="2286000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137160" y="3108960"/>
            <a:ext cx="2880360" cy="1828800"/>
          </a:xfrm>
          <a:prstGeom prst="roundRect">
            <a:avLst>
              <a:gd name="adj" fmla="val 6000"/>
            </a:avLst>
          </a:prstGeom>
          <a:solidFill>
            <a:srgbClr val="1565C0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7" name="Text 3"/>
          <p:cNvSpPr/>
          <p:nvPr/>
        </p:nvSpPr>
        <p:spPr>
          <a:xfrm>
            <a:off x="164592" y="3136392"/>
            <a:ext cx="283464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🏝 LAKSHADWEEP</a:t>
            </a:r>
            <a:endParaRPr lang="en-US" sz="1100" dirty="0"/>
          </a:p>
        </p:txBody>
      </p:sp>
      <p:sp>
        <p:nvSpPr>
          <p:cNvPr id="8" name="Text 4"/>
          <p:cNvSpPr/>
          <p:nvPr/>
        </p:nvSpPr>
        <p:spPr>
          <a:xfrm>
            <a:off x="201168" y="3474720"/>
            <a:ext cx="2788920" cy="144475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Archipelago in ARABIAN SEA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Close to Malabar coast of Kerala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36 islands made of CORAL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Not all islands are inhabited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India's smallest Union Territory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Coconut &amp; tuna fishing economy</a:t>
            </a:r>
            <a:endParaRPr lang="en-US" sz="900" dirty="0"/>
          </a:p>
        </p:txBody>
      </p:sp>
      <p:sp>
        <p:nvSpPr>
          <p:cNvPr id="9" name="Shape 5"/>
          <p:cNvSpPr/>
          <p:nvPr/>
        </p:nvSpPr>
        <p:spPr>
          <a:xfrm>
            <a:off x="3136392" y="3108960"/>
            <a:ext cx="2880360" cy="1828800"/>
          </a:xfrm>
          <a:prstGeom prst="roundRect">
            <a:avLst>
              <a:gd name="adj" fmla="val 6000"/>
            </a:avLst>
          </a:prstGeom>
          <a:solidFill>
            <a:srgbClr val="6A1B9A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10" name="Text 6"/>
          <p:cNvSpPr/>
          <p:nvPr/>
        </p:nvSpPr>
        <p:spPr>
          <a:xfrm>
            <a:off x="3163824" y="3136392"/>
            <a:ext cx="283464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🏝 ANDAMAN &amp; NICOBAR</a:t>
            </a:r>
            <a:endParaRPr lang="en-US" sz="1100" dirty="0"/>
          </a:p>
        </p:txBody>
      </p:sp>
      <p:sp>
        <p:nvSpPr>
          <p:cNvPr id="11" name="Text 7"/>
          <p:cNvSpPr/>
          <p:nvPr/>
        </p:nvSpPr>
        <p:spPr>
          <a:xfrm>
            <a:off x="3200400" y="3474720"/>
            <a:ext cx="2788920" cy="144475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500+ large &amp; small VOLCANIC islands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Located in BAY OF BENGAL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'Outposts' of India – strategic location!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BARREN ISLAND = only active volcano in India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Cellular Jail – freedom fighters imprisoned here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Rich coral reefs &amp; unique wildlife</a:t>
            </a:r>
            <a:endParaRPr lang="en-US" sz="900" dirty="0"/>
          </a:p>
        </p:txBody>
      </p:sp>
      <p:sp>
        <p:nvSpPr>
          <p:cNvPr id="12" name="Shape 8"/>
          <p:cNvSpPr/>
          <p:nvPr/>
        </p:nvSpPr>
        <p:spPr>
          <a:xfrm>
            <a:off x="6135624" y="3108960"/>
            <a:ext cx="2880360" cy="1828800"/>
          </a:xfrm>
          <a:prstGeom prst="roundRect">
            <a:avLst>
              <a:gd name="adj" fmla="val 6000"/>
            </a:avLst>
          </a:prstGeom>
          <a:solidFill>
            <a:srgbClr val="00897B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13" name="Text 9"/>
          <p:cNvSpPr/>
          <p:nvPr/>
        </p:nvSpPr>
        <p:spPr>
          <a:xfrm>
            <a:off x="6163056" y="3136392"/>
            <a:ext cx="283464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🐠 ISLANDS EXAM POINTS</a:t>
            </a:r>
            <a:endParaRPr lang="en-US" sz="1100" dirty="0"/>
          </a:p>
        </p:txBody>
      </p:sp>
      <p:sp>
        <p:nvSpPr>
          <p:cNvPr id="14" name="Text 10"/>
          <p:cNvSpPr/>
          <p:nvPr/>
        </p:nvSpPr>
        <p:spPr>
          <a:xfrm>
            <a:off x="6199632" y="3474720"/>
            <a:ext cx="2788920" cy="144475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Coral reefs = 'rainforests of the sea'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Unique tribes lived there for thousands of years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Andaman reef: Brain coral, Staghorn coral,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Clownfish, Sea anemone, Butterflyfish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Lakshadweep: Green Turtles, 600+ fish species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Both = UNESCO potential sites</a:t>
            </a:r>
            <a:endParaRPr lang="en-US" sz="9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3E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640080"/>
          </a:xfrm>
          <a:prstGeom prst="rect">
            <a:avLst/>
          </a:prstGeom>
          <a:solidFill>
            <a:srgbClr val="1B5E20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0" y="45720"/>
            <a:ext cx="91440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22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🐅  Sundarbans &amp; 🌿  Northeast Hills</a:t>
            </a:r>
            <a:endParaRPr lang="en-US" sz="22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880" y="731520"/>
            <a:ext cx="4389120" cy="2377440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3440" y="731520"/>
            <a:ext cx="4297680" cy="2377440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137160" y="3200400"/>
            <a:ext cx="2880360" cy="1719072"/>
          </a:xfrm>
          <a:prstGeom prst="roundRect">
            <a:avLst>
              <a:gd name="adj" fmla="val 6383"/>
            </a:avLst>
          </a:prstGeom>
          <a:solidFill>
            <a:srgbClr val="1B5E20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7" name="Text 3"/>
          <p:cNvSpPr/>
          <p:nvPr/>
        </p:nvSpPr>
        <p:spPr>
          <a:xfrm>
            <a:off x="164592" y="3227832"/>
            <a:ext cx="283464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🐅 SUNDARBANS</a:t>
            </a:r>
            <a:endParaRPr lang="en-US" sz="1100" dirty="0"/>
          </a:p>
        </p:txBody>
      </p:sp>
      <p:sp>
        <p:nvSpPr>
          <p:cNvPr id="8" name="Text 4"/>
          <p:cNvSpPr/>
          <p:nvPr/>
        </p:nvSpPr>
        <p:spPr>
          <a:xfrm>
            <a:off x="201168" y="3566160"/>
            <a:ext cx="2788920" cy="13258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Delta of Ganga + Brahmaputra + tributaries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Half in INDIA, half in BANGLADESH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UNESCO World Heritage Site!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Home to ROYAL BENGAL TIGER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Mangrove forests – Sundari tree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Breathing roots = Pneumatophores</a:t>
            </a:r>
            <a:endParaRPr lang="en-US" sz="900" dirty="0"/>
          </a:p>
        </p:txBody>
      </p:sp>
      <p:sp>
        <p:nvSpPr>
          <p:cNvPr id="9" name="Shape 5"/>
          <p:cNvSpPr/>
          <p:nvPr/>
        </p:nvSpPr>
        <p:spPr>
          <a:xfrm>
            <a:off x="3136392" y="3200400"/>
            <a:ext cx="2880360" cy="1719072"/>
          </a:xfrm>
          <a:prstGeom prst="roundRect">
            <a:avLst>
              <a:gd name="adj" fmla="val 6383"/>
            </a:avLst>
          </a:prstGeom>
          <a:solidFill>
            <a:srgbClr val="00897B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10" name="Text 6"/>
          <p:cNvSpPr/>
          <p:nvPr/>
        </p:nvSpPr>
        <p:spPr>
          <a:xfrm>
            <a:off x="3163824" y="3227832"/>
            <a:ext cx="283464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🌿 NORTHEAST HILLS</a:t>
            </a:r>
            <a:endParaRPr lang="en-US" sz="1100" dirty="0"/>
          </a:p>
        </p:txBody>
      </p:sp>
      <p:sp>
        <p:nvSpPr>
          <p:cNvPr id="11" name="Text 7"/>
          <p:cNvSpPr/>
          <p:nvPr/>
        </p:nvSpPr>
        <p:spPr>
          <a:xfrm>
            <a:off x="3200400" y="3566160"/>
            <a:ext cx="2788920" cy="13258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Meghalaya Plateau: Garo, Khasi, Jaintia Hills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One of HIGHEST RAINFALLS in the world!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Cherrapunjee = one of wettest places on Earth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Seven Sisters Waterfalls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Living Root Bridges (Ficus elastica roots)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Mawlynnong = 'Cleanest village in Asia'</a:t>
            </a:r>
            <a:endParaRPr lang="en-US" sz="900" dirty="0"/>
          </a:p>
        </p:txBody>
      </p:sp>
      <p:sp>
        <p:nvSpPr>
          <p:cNvPr id="12" name="Shape 8"/>
          <p:cNvSpPr/>
          <p:nvPr/>
        </p:nvSpPr>
        <p:spPr>
          <a:xfrm>
            <a:off x="6135624" y="3200400"/>
            <a:ext cx="2880360" cy="1719072"/>
          </a:xfrm>
          <a:prstGeom prst="roundRect">
            <a:avLst>
              <a:gd name="adj" fmla="val 6383"/>
            </a:avLst>
          </a:prstGeom>
          <a:solidFill>
            <a:srgbClr val="6A1B9A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13" name="Text 9"/>
          <p:cNvSpPr/>
          <p:nvPr/>
        </p:nvSpPr>
        <p:spPr>
          <a:xfrm>
            <a:off x="6163056" y="3227832"/>
            <a:ext cx="283464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🌉 LIVING ROOT BRIDGE</a:t>
            </a:r>
            <a:endParaRPr lang="en-US" sz="1100" dirty="0"/>
          </a:p>
        </p:txBody>
      </p:sp>
      <p:sp>
        <p:nvSpPr>
          <p:cNvPr id="14" name="Text 10"/>
          <p:cNvSpPr/>
          <p:nvPr/>
        </p:nvSpPr>
        <p:spPr>
          <a:xfrm>
            <a:off x="6199632" y="3566160"/>
            <a:ext cx="2788920" cy="13258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Created by KHASI tribe in Meghalaya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Ficus elastica roots trained over decades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Grow STRONGER with time!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Bio-engineering marvel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Shad Suk Mynsiem = Khasi harvest festival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Deep nature-human connection</a:t>
            </a:r>
            <a:endParaRPr lang="en-US" sz="9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E8F5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640080"/>
          </a:xfrm>
          <a:prstGeom prst="rect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0" y="45720"/>
            <a:ext cx="91440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20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🌳  Chhattisgarh Forests &amp; Tribal Communities</a:t>
            </a:r>
            <a:endParaRPr lang="en-US" sz="20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880" y="731520"/>
            <a:ext cx="8778240" cy="256032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137160" y="3401568"/>
            <a:ext cx="2880360" cy="1517904"/>
          </a:xfrm>
          <a:prstGeom prst="roundRect">
            <a:avLst>
              <a:gd name="adj" fmla="val 7229"/>
            </a:avLst>
          </a:prstGeom>
          <a:solidFill>
            <a:srgbClr val="1B5E20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6" name="Text 3"/>
          <p:cNvSpPr/>
          <p:nvPr/>
        </p:nvSpPr>
        <p:spPr>
          <a:xfrm>
            <a:off x="164592" y="3429000"/>
            <a:ext cx="2834640" cy="30175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🌳 FOREST TYPES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201168" y="3749040"/>
            <a:ext cx="2788920" cy="11430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Tropical Deciduous &amp; Moist Sal forests</a:t>
            </a:r>
            <a:endParaRPr lang="en-US" sz="850" dirty="0"/>
          </a:p>
          <a:p>
            <a:pPr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Large, continuous forest tracts</a:t>
            </a:r>
            <a:endParaRPr lang="en-US" sz="850" dirty="0"/>
          </a:p>
          <a:p>
            <a:pPr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Ancient rocks of Bastar Craton</a:t>
            </a:r>
            <a:endParaRPr lang="en-US" sz="850" dirty="0"/>
          </a:p>
          <a:p>
            <a:pPr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Vital carbon sink for climate regulation</a:t>
            </a:r>
            <a:endParaRPr lang="en-US" sz="850" dirty="0"/>
          </a:p>
          <a:p>
            <a:pPr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Promotes clean air and water</a:t>
            </a:r>
            <a:endParaRPr lang="en-US" sz="850" dirty="0"/>
          </a:p>
        </p:txBody>
      </p:sp>
      <p:sp>
        <p:nvSpPr>
          <p:cNvPr id="8" name="Shape 5"/>
          <p:cNvSpPr/>
          <p:nvPr/>
        </p:nvSpPr>
        <p:spPr>
          <a:xfrm>
            <a:off x="3136392" y="3401568"/>
            <a:ext cx="2880360" cy="1517904"/>
          </a:xfrm>
          <a:prstGeom prst="roundRect">
            <a:avLst>
              <a:gd name="adj" fmla="val 7229"/>
            </a:avLst>
          </a:prstGeom>
          <a:solidFill>
            <a:srgbClr val="00897B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9" name="Text 6"/>
          <p:cNvSpPr/>
          <p:nvPr/>
        </p:nvSpPr>
        <p:spPr>
          <a:xfrm>
            <a:off x="3163824" y="3429000"/>
            <a:ext cx="2834640" cy="30175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👥 TRIBAL COMMUNITIES</a:t>
            </a:r>
            <a:endParaRPr lang="en-US" sz="1100" dirty="0"/>
          </a:p>
        </p:txBody>
      </p:sp>
      <p:sp>
        <p:nvSpPr>
          <p:cNvPr id="10" name="Text 7"/>
          <p:cNvSpPr/>
          <p:nvPr/>
        </p:nvSpPr>
        <p:spPr>
          <a:xfrm>
            <a:off x="3200400" y="3749040"/>
            <a:ext cx="2788920" cy="11430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Gond, Baiga, Bhil, Santhal, Korku</a:t>
            </a:r>
            <a:endParaRPr lang="en-US" sz="850" dirty="0"/>
          </a:p>
          <a:p>
            <a:pPr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Distinct languages &amp; traditions</a:t>
            </a:r>
            <a:endParaRPr lang="en-US" sz="850" dirty="0"/>
          </a:p>
          <a:p>
            <a:pPr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Connected to Nature – forest livelihood</a:t>
            </a:r>
            <a:endParaRPr lang="en-US" sz="850" dirty="0"/>
          </a:p>
          <a:p>
            <a:pPr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Bastar Iron Craft – cultural art</a:t>
            </a:r>
            <a:endParaRPr lang="en-US" sz="850" dirty="0"/>
          </a:p>
          <a:p>
            <a:pPr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Goncha festival – cultural celebration</a:t>
            </a:r>
            <a:endParaRPr lang="en-US" sz="850" dirty="0"/>
          </a:p>
          <a:p>
            <a:pPr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Collect Tendu leaves, forest produce</a:t>
            </a:r>
            <a:endParaRPr lang="en-US" sz="850" dirty="0"/>
          </a:p>
        </p:txBody>
      </p:sp>
      <p:sp>
        <p:nvSpPr>
          <p:cNvPr id="11" name="Shape 8"/>
          <p:cNvSpPr/>
          <p:nvPr/>
        </p:nvSpPr>
        <p:spPr>
          <a:xfrm>
            <a:off x="6135624" y="3401568"/>
            <a:ext cx="2880360" cy="1517904"/>
          </a:xfrm>
          <a:prstGeom prst="roundRect">
            <a:avLst>
              <a:gd name="adj" fmla="val 7229"/>
            </a:avLst>
          </a:prstGeom>
          <a:solidFill>
            <a:srgbClr val="FF6F00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12" name="Text 9"/>
          <p:cNvSpPr/>
          <p:nvPr/>
        </p:nvSpPr>
        <p:spPr>
          <a:xfrm>
            <a:off x="6163056" y="3429000"/>
            <a:ext cx="2834640" cy="30175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⭐ EXAM POINTS</a:t>
            </a:r>
            <a:endParaRPr lang="en-US" sz="1100" dirty="0"/>
          </a:p>
        </p:txBody>
      </p:sp>
      <p:sp>
        <p:nvSpPr>
          <p:cNvPr id="13" name="Text 10"/>
          <p:cNvSpPr/>
          <p:nvPr/>
        </p:nvSpPr>
        <p:spPr>
          <a:xfrm>
            <a:off x="6199632" y="3749040"/>
            <a:ext cx="2788920" cy="11430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Peninsular Plateau rich in minerals</a:t>
            </a:r>
            <a:endParaRPr lang="en-US" sz="850" dirty="0"/>
          </a:p>
          <a:p>
            <a:pPr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COAL mines → electricity production</a:t>
            </a:r>
            <a:endParaRPr lang="en-US" sz="850" dirty="0"/>
          </a:p>
          <a:p>
            <a:pPr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Coal = fossil fuel → contributes to global warming</a:t>
            </a:r>
            <a:endParaRPr lang="en-US" sz="850" dirty="0"/>
          </a:p>
          <a:p>
            <a:pPr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Dense forests = tribal homeland</a:t>
            </a:r>
            <a:endParaRPr lang="en-US" sz="850" dirty="0"/>
          </a:p>
          <a:p>
            <a:pPr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Tribal states: Jharkhand, Odisha, Assam,</a:t>
            </a:r>
            <a:endParaRPr lang="en-US" sz="850" dirty="0"/>
          </a:p>
          <a:p>
            <a:pPr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MP, Chhattisgarh, Maharashtra, Telangana, Gujarat</a:t>
            </a:r>
            <a:endParaRPr lang="en-US" sz="8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CE4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640080"/>
          </a:xfrm>
          <a:prstGeom prst="rect">
            <a:avLst/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0" y="45720"/>
            <a:ext cx="91440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20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🏆  UNESCO World Heritage Sites in This Chapter</a:t>
            </a:r>
            <a:endParaRPr lang="en-US" sz="2000" dirty="0"/>
          </a:p>
        </p:txBody>
      </p:sp>
      <p:sp>
        <p:nvSpPr>
          <p:cNvPr id="4" name="Shape 2"/>
          <p:cNvSpPr/>
          <p:nvPr/>
        </p:nvSpPr>
        <p:spPr>
          <a:xfrm>
            <a:off x="137160" y="749808"/>
            <a:ext cx="1691640" cy="4224528"/>
          </a:xfrm>
          <a:prstGeom prst="roundRect">
            <a:avLst>
              <a:gd name="adj" fmla="val 8108"/>
            </a:avLst>
          </a:prstGeom>
          <a:solidFill>
            <a:srgbClr val="6A1B9A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5" name="Text 3"/>
          <p:cNvSpPr/>
          <p:nvPr/>
        </p:nvSpPr>
        <p:spPr>
          <a:xfrm>
            <a:off x="164592" y="804672"/>
            <a:ext cx="164592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2200" dirty="0">
                <a:solidFill>
                  <a:srgbClr val="000000"/>
                </a:solidFill>
              </a:rPr>
              <a:t>🏆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64592" y="1280160"/>
            <a:ext cx="164592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Great Himalayan</a:t>
            </a:r>
            <a:endParaRPr lang="en-US" sz="1100" dirty="0"/>
          </a:p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National Park</a:t>
            </a:r>
            <a:endParaRPr lang="en-US" sz="1100" dirty="0"/>
          </a:p>
        </p:txBody>
      </p:sp>
      <p:sp>
        <p:nvSpPr>
          <p:cNvPr id="7" name="Shape 5"/>
          <p:cNvSpPr/>
          <p:nvPr/>
        </p:nvSpPr>
        <p:spPr>
          <a:xfrm>
            <a:off x="164592" y="1938528"/>
            <a:ext cx="1627632" cy="1828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164592" y="1993392"/>
            <a:ext cx="164592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900" i="1" dirty="0">
                <a:solidFill>
                  <a:srgbClr val="FFD6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📍 Himachal Pradesh</a:t>
            </a:r>
            <a:endParaRPr lang="en-US" sz="900" dirty="0"/>
          </a:p>
        </p:txBody>
      </p:sp>
      <p:sp>
        <p:nvSpPr>
          <p:cNvPr id="9" name="Text 7"/>
          <p:cNvSpPr/>
          <p:nvPr/>
        </p:nvSpPr>
        <p:spPr>
          <a:xfrm>
            <a:off x="164592" y="2395728"/>
            <a:ext cx="16459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✅ Wide diversity of</a:t>
            </a:r>
            <a:endParaRPr lang="en-US" sz="900" dirty="0"/>
          </a:p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flora &amp; fauna</a:t>
            </a:r>
            <a:endParaRPr lang="en-US" sz="900" dirty="0"/>
          </a:p>
        </p:txBody>
      </p:sp>
      <p:sp>
        <p:nvSpPr>
          <p:cNvPr id="10" name="Shape 8"/>
          <p:cNvSpPr/>
          <p:nvPr/>
        </p:nvSpPr>
        <p:spPr>
          <a:xfrm>
            <a:off x="1920240" y="749808"/>
            <a:ext cx="1691640" cy="4224528"/>
          </a:xfrm>
          <a:prstGeom prst="roundRect">
            <a:avLst>
              <a:gd name="adj" fmla="val 8108"/>
            </a:avLst>
          </a:prstGeom>
          <a:solidFill>
            <a:srgbClr val="2E7D32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1947672" y="804672"/>
            <a:ext cx="164592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2200" dirty="0">
                <a:solidFill>
                  <a:srgbClr val="000000"/>
                </a:solidFill>
              </a:rPr>
              <a:t>🏆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1947672" y="1280160"/>
            <a:ext cx="164592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Western Ghats</a:t>
            </a:r>
            <a:endParaRPr lang="en-US" sz="1100" dirty="0"/>
          </a:p>
        </p:txBody>
      </p:sp>
      <p:sp>
        <p:nvSpPr>
          <p:cNvPr id="13" name="Shape 11"/>
          <p:cNvSpPr/>
          <p:nvPr/>
        </p:nvSpPr>
        <p:spPr>
          <a:xfrm>
            <a:off x="1947672" y="1938528"/>
            <a:ext cx="1627632" cy="1828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1947672" y="1993392"/>
            <a:ext cx="164592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900" i="1" dirty="0">
                <a:solidFill>
                  <a:srgbClr val="FFD6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📍 Gujarat to Kerala</a:t>
            </a:r>
            <a:endParaRPr lang="en-US" sz="900" dirty="0"/>
          </a:p>
        </p:txBody>
      </p:sp>
      <p:sp>
        <p:nvSpPr>
          <p:cNvPr id="15" name="Text 13"/>
          <p:cNvSpPr/>
          <p:nvPr/>
        </p:nvSpPr>
        <p:spPr>
          <a:xfrm>
            <a:off x="1947672" y="2395728"/>
            <a:ext cx="16459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✅ Rich biodiversity,</a:t>
            </a:r>
            <a:endParaRPr lang="en-US" sz="900" dirty="0"/>
          </a:p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high endemism</a:t>
            </a:r>
            <a:endParaRPr lang="en-US" sz="900" dirty="0"/>
          </a:p>
        </p:txBody>
      </p:sp>
      <p:sp>
        <p:nvSpPr>
          <p:cNvPr id="16" name="Shape 14"/>
          <p:cNvSpPr/>
          <p:nvPr/>
        </p:nvSpPr>
        <p:spPr>
          <a:xfrm>
            <a:off x="3703320" y="749808"/>
            <a:ext cx="1691640" cy="4224528"/>
          </a:xfrm>
          <a:prstGeom prst="roundRect">
            <a:avLst>
              <a:gd name="adj" fmla="val 8108"/>
            </a:avLst>
          </a:prstGeom>
          <a:solidFill>
            <a:srgbClr val="FFA000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17" name="Text 15"/>
          <p:cNvSpPr/>
          <p:nvPr/>
        </p:nvSpPr>
        <p:spPr>
          <a:xfrm>
            <a:off x="3730752" y="804672"/>
            <a:ext cx="164592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2200" dirty="0">
                <a:solidFill>
                  <a:srgbClr val="000000"/>
                </a:solidFill>
              </a:rPr>
              <a:t>🏆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3730752" y="1280160"/>
            <a:ext cx="164592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Jaisalmer Fort</a:t>
            </a:r>
            <a:endParaRPr lang="en-US" sz="1100" dirty="0"/>
          </a:p>
        </p:txBody>
      </p:sp>
      <p:sp>
        <p:nvSpPr>
          <p:cNvPr id="19" name="Shape 17"/>
          <p:cNvSpPr/>
          <p:nvPr/>
        </p:nvSpPr>
        <p:spPr>
          <a:xfrm>
            <a:off x="3730752" y="1938528"/>
            <a:ext cx="1627632" cy="1828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3730752" y="1993392"/>
            <a:ext cx="164592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900" i="1" dirty="0">
                <a:solidFill>
                  <a:srgbClr val="FFD6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📍 Rajasthan (Thar)</a:t>
            </a:r>
            <a:endParaRPr lang="en-US" sz="900" dirty="0"/>
          </a:p>
        </p:txBody>
      </p:sp>
      <p:sp>
        <p:nvSpPr>
          <p:cNvPr id="21" name="Text 19"/>
          <p:cNvSpPr/>
          <p:nvPr/>
        </p:nvSpPr>
        <p:spPr>
          <a:xfrm>
            <a:off x="3730752" y="2395728"/>
            <a:ext cx="16459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✅ Golden City –</a:t>
            </a:r>
            <a:endParaRPr lang="en-US" sz="900" dirty="0"/>
          </a:p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Rajput architecture</a:t>
            </a:r>
            <a:endParaRPr lang="en-US" sz="900" dirty="0"/>
          </a:p>
        </p:txBody>
      </p:sp>
      <p:sp>
        <p:nvSpPr>
          <p:cNvPr id="22" name="Shape 20"/>
          <p:cNvSpPr/>
          <p:nvPr/>
        </p:nvSpPr>
        <p:spPr>
          <a:xfrm>
            <a:off x="5486400" y="749808"/>
            <a:ext cx="1691640" cy="4224528"/>
          </a:xfrm>
          <a:prstGeom prst="roundRect">
            <a:avLst>
              <a:gd name="adj" fmla="val 8108"/>
            </a:avLst>
          </a:prstGeom>
          <a:solidFill>
            <a:srgbClr val="00897B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23" name="Text 21"/>
          <p:cNvSpPr/>
          <p:nvPr/>
        </p:nvSpPr>
        <p:spPr>
          <a:xfrm>
            <a:off x="5513832" y="804672"/>
            <a:ext cx="164592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2200" dirty="0">
                <a:solidFill>
                  <a:srgbClr val="000000"/>
                </a:solidFill>
              </a:rPr>
              <a:t>🏆</a:t>
            </a:r>
            <a:endParaRPr lang="en-US" sz="2200" dirty="0"/>
          </a:p>
        </p:txBody>
      </p:sp>
      <p:sp>
        <p:nvSpPr>
          <p:cNvPr id="24" name="Text 22"/>
          <p:cNvSpPr/>
          <p:nvPr/>
        </p:nvSpPr>
        <p:spPr>
          <a:xfrm>
            <a:off x="5513832" y="1280160"/>
            <a:ext cx="164592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Sundarbans</a:t>
            </a:r>
            <a:endParaRPr lang="en-US" sz="1100" dirty="0"/>
          </a:p>
        </p:txBody>
      </p:sp>
      <p:sp>
        <p:nvSpPr>
          <p:cNvPr id="25" name="Shape 23"/>
          <p:cNvSpPr/>
          <p:nvPr/>
        </p:nvSpPr>
        <p:spPr>
          <a:xfrm>
            <a:off x="5513832" y="1938528"/>
            <a:ext cx="1627632" cy="1828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5513832" y="1993392"/>
            <a:ext cx="164592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900" i="1" dirty="0">
                <a:solidFill>
                  <a:srgbClr val="FFD6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📍 West Bengal</a:t>
            </a:r>
            <a:endParaRPr lang="en-US" sz="900" dirty="0"/>
          </a:p>
        </p:txBody>
      </p:sp>
      <p:sp>
        <p:nvSpPr>
          <p:cNvPr id="27" name="Text 25"/>
          <p:cNvSpPr/>
          <p:nvPr/>
        </p:nvSpPr>
        <p:spPr>
          <a:xfrm>
            <a:off x="5513832" y="2395728"/>
            <a:ext cx="16459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✅ Mangrove delta,</a:t>
            </a:r>
            <a:endParaRPr lang="en-US" sz="900" dirty="0"/>
          </a:p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Royal Bengal Tiger</a:t>
            </a:r>
            <a:endParaRPr lang="en-US" sz="900" dirty="0"/>
          </a:p>
        </p:txBody>
      </p:sp>
      <p:sp>
        <p:nvSpPr>
          <p:cNvPr id="28" name="Shape 26"/>
          <p:cNvSpPr/>
          <p:nvPr/>
        </p:nvSpPr>
        <p:spPr>
          <a:xfrm>
            <a:off x="7269480" y="749808"/>
            <a:ext cx="1691640" cy="4224528"/>
          </a:xfrm>
          <a:prstGeom prst="roundRect">
            <a:avLst>
              <a:gd name="adj" fmla="val 8108"/>
            </a:avLst>
          </a:prstGeom>
          <a:solidFill>
            <a:srgbClr val="C62828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29" name="Text 27"/>
          <p:cNvSpPr/>
          <p:nvPr/>
        </p:nvSpPr>
        <p:spPr>
          <a:xfrm>
            <a:off x="7296912" y="804672"/>
            <a:ext cx="164592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2200" dirty="0">
                <a:solidFill>
                  <a:srgbClr val="000000"/>
                </a:solidFill>
              </a:rPr>
              <a:t>🏆</a:t>
            </a:r>
            <a:endParaRPr lang="en-US" sz="2200" dirty="0"/>
          </a:p>
        </p:txBody>
      </p:sp>
      <p:sp>
        <p:nvSpPr>
          <p:cNvPr id="30" name="Text 28"/>
          <p:cNvSpPr/>
          <p:nvPr/>
        </p:nvSpPr>
        <p:spPr>
          <a:xfrm>
            <a:off x="7296912" y="1280160"/>
            <a:ext cx="164592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Cellular Jail</a:t>
            </a:r>
            <a:endParaRPr lang="en-US" sz="1100" dirty="0"/>
          </a:p>
        </p:txBody>
      </p:sp>
      <p:sp>
        <p:nvSpPr>
          <p:cNvPr id="31" name="Shape 29"/>
          <p:cNvSpPr/>
          <p:nvPr/>
        </p:nvSpPr>
        <p:spPr>
          <a:xfrm>
            <a:off x="7296912" y="1938528"/>
            <a:ext cx="1627632" cy="1828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2" name="Text 30"/>
          <p:cNvSpPr/>
          <p:nvPr/>
        </p:nvSpPr>
        <p:spPr>
          <a:xfrm>
            <a:off x="7296912" y="1993392"/>
            <a:ext cx="164592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900" i="1" dirty="0">
                <a:solidFill>
                  <a:srgbClr val="FFD6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📍 Andaman Islands</a:t>
            </a:r>
            <a:endParaRPr lang="en-US" sz="900" dirty="0"/>
          </a:p>
        </p:txBody>
      </p:sp>
      <p:sp>
        <p:nvSpPr>
          <p:cNvPr id="33" name="Text 31"/>
          <p:cNvSpPr/>
          <p:nvPr/>
        </p:nvSpPr>
        <p:spPr>
          <a:xfrm>
            <a:off x="7296912" y="2395728"/>
            <a:ext cx="16459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✅ Freedom fighters</a:t>
            </a:r>
            <a:endParaRPr lang="en-US" sz="900" dirty="0"/>
          </a:p>
          <a:p>
            <a:pPr algn="ctr"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imprisoned here</a:t>
            </a:r>
            <a:endParaRPr lang="en-US" sz="900" dirty="0"/>
          </a:p>
        </p:txBody>
      </p:sp>
      <p:sp>
        <p:nvSpPr>
          <p:cNvPr id="34" name="Shape 32"/>
          <p:cNvSpPr/>
          <p:nvPr/>
        </p:nvSpPr>
        <p:spPr>
          <a:xfrm>
            <a:off x="182880" y="4681728"/>
            <a:ext cx="8778240" cy="347472"/>
          </a:xfrm>
          <a:prstGeom prst="roundRect">
            <a:avLst>
              <a:gd name="adj" fmla="val 21053"/>
            </a:avLst>
          </a:prstGeom>
          <a:solidFill>
            <a:srgbClr val="880E4F"/>
          </a:solidFill>
          <a:ln w="12700">
            <a:solidFill>
              <a:srgbClr val="880E4F"/>
            </a:solidFill>
            <a:prstDash val="solid"/>
          </a:ln>
        </p:spPr>
      </p:sp>
      <p:sp>
        <p:nvSpPr>
          <p:cNvPr id="35" name="Text 33"/>
          <p:cNvSpPr/>
          <p:nvPr/>
        </p:nvSpPr>
        <p:spPr>
          <a:xfrm>
            <a:off x="228600" y="4700016"/>
            <a:ext cx="86868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⭐ EXAM TIP: UNESCO World Heritage Sites are FREQUENTLY ASKED in exams! Learn all 5 above.</a:t>
            </a:r>
            <a:endParaRPr lang="en-US" sz="9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E3F2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640080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0" y="45720"/>
            <a:ext cx="91440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22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🌏  India – The Subcontinent</a:t>
            </a:r>
            <a:endParaRPr lang="en-US" sz="22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4320" y="731520"/>
            <a:ext cx="5303520" cy="31089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5760720" y="731520"/>
            <a:ext cx="3200400" cy="3108960"/>
          </a:xfrm>
          <a:prstGeom prst="roundRect">
            <a:avLst>
              <a:gd name="adj" fmla="val 4412"/>
            </a:avLst>
          </a:prstGeom>
          <a:solidFill>
            <a:srgbClr val="FFFDE7"/>
          </a:solidFill>
          <a:ln w="25400">
            <a:solidFill>
              <a:srgbClr val="FF6F00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6" name="Text 3"/>
          <p:cNvSpPr/>
          <p:nvPr/>
        </p:nvSpPr>
        <p:spPr>
          <a:xfrm>
            <a:off x="5806440" y="777240"/>
            <a:ext cx="310896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C6282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⭐ EXAM POINTS</a:t>
            </a:r>
            <a:endParaRPr lang="en-US" sz="1300" dirty="0"/>
          </a:p>
        </p:txBody>
      </p:sp>
      <p:sp>
        <p:nvSpPr>
          <p:cNvPr id="7" name="Shape 4"/>
          <p:cNvSpPr/>
          <p:nvPr/>
        </p:nvSpPr>
        <p:spPr>
          <a:xfrm>
            <a:off x="5806440" y="1234440"/>
            <a:ext cx="3108960" cy="256032"/>
          </a:xfrm>
          <a:prstGeom prst="roundRect">
            <a:avLst>
              <a:gd name="adj" fmla="val 17857"/>
            </a:avLst>
          </a:prstGeom>
          <a:solidFill>
            <a:srgbClr val="DCEEFB"/>
          </a:solidFill>
          <a:ln w="12700">
            <a:solidFill>
              <a:srgbClr val="BBDEFB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833872" y="1243584"/>
            <a:ext cx="3063240" cy="2377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1A237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🇮🇳  India = 7th largest country</a:t>
            </a:r>
            <a:endParaRPr lang="en-US" sz="850" dirty="0"/>
          </a:p>
        </p:txBody>
      </p:sp>
      <p:sp>
        <p:nvSpPr>
          <p:cNvPr id="9" name="Shape 6"/>
          <p:cNvSpPr/>
          <p:nvPr/>
        </p:nvSpPr>
        <p:spPr>
          <a:xfrm>
            <a:off x="5806440" y="1508760"/>
            <a:ext cx="3108960" cy="256032"/>
          </a:xfrm>
          <a:prstGeom prst="roundRect">
            <a:avLst>
              <a:gd name="adj" fmla="val 17857"/>
            </a:avLst>
          </a:prstGeom>
          <a:solidFill>
            <a:srgbClr val="FFF9C4"/>
          </a:solidFill>
          <a:ln w="12700">
            <a:solidFill>
              <a:srgbClr val="BBDEFB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5833872" y="1517904"/>
            <a:ext cx="3063240" cy="2377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1A237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🌏  Part of Asia (Indian Subcontinent)</a:t>
            </a:r>
            <a:endParaRPr lang="en-US" sz="850" dirty="0"/>
          </a:p>
        </p:txBody>
      </p:sp>
      <p:sp>
        <p:nvSpPr>
          <p:cNvPr id="11" name="Shape 8"/>
          <p:cNvSpPr/>
          <p:nvPr/>
        </p:nvSpPr>
        <p:spPr>
          <a:xfrm>
            <a:off x="5806440" y="1783080"/>
            <a:ext cx="3108960" cy="256032"/>
          </a:xfrm>
          <a:prstGeom prst="roundRect">
            <a:avLst>
              <a:gd name="adj" fmla="val 17857"/>
            </a:avLst>
          </a:prstGeom>
          <a:solidFill>
            <a:srgbClr val="DCEEFB"/>
          </a:solidFill>
          <a:ln w="12700">
            <a:solidFill>
              <a:srgbClr val="BBDEFB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5833872" y="1792224"/>
            <a:ext cx="3063240" cy="2377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1A237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🏔  Natural barrier: Himalayas (N)</a:t>
            </a:r>
            <a:endParaRPr lang="en-US" sz="850" dirty="0"/>
          </a:p>
        </p:txBody>
      </p:sp>
      <p:sp>
        <p:nvSpPr>
          <p:cNvPr id="13" name="Shape 10"/>
          <p:cNvSpPr/>
          <p:nvPr/>
        </p:nvSpPr>
        <p:spPr>
          <a:xfrm>
            <a:off x="5806440" y="2057400"/>
            <a:ext cx="3108960" cy="256032"/>
          </a:xfrm>
          <a:prstGeom prst="roundRect">
            <a:avLst>
              <a:gd name="adj" fmla="val 17857"/>
            </a:avLst>
          </a:prstGeom>
          <a:solidFill>
            <a:srgbClr val="FFF9C4"/>
          </a:solidFill>
          <a:ln w="12700">
            <a:solidFill>
              <a:srgbClr val="BBDEFB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5833872" y="2066544"/>
            <a:ext cx="3063240" cy="2377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1A237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🌊  Arabian Sea (W) • Bay of Bengal (E)</a:t>
            </a:r>
            <a:endParaRPr lang="en-US" sz="850" dirty="0"/>
          </a:p>
        </p:txBody>
      </p:sp>
      <p:sp>
        <p:nvSpPr>
          <p:cNvPr id="15" name="Shape 12"/>
          <p:cNvSpPr/>
          <p:nvPr/>
        </p:nvSpPr>
        <p:spPr>
          <a:xfrm>
            <a:off x="5806440" y="2331720"/>
            <a:ext cx="3108960" cy="256032"/>
          </a:xfrm>
          <a:prstGeom prst="roundRect">
            <a:avLst>
              <a:gd name="adj" fmla="val 17857"/>
            </a:avLst>
          </a:prstGeom>
          <a:solidFill>
            <a:srgbClr val="DCEEFB"/>
          </a:solidFill>
          <a:ln w="12700">
            <a:solidFill>
              <a:srgbClr val="BBDEFB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5833872" y="2340864"/>
            <a:ext cx="3063240" cy="2377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1A237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🌊  Indian Ocean (S)</a:t>
            </a:r>
            <a:endParaRPr lang="en-US" sz="850" dirty="0"/>
          </a:p>
        </p:txBody>
      </p:sp>
      <p:sp>
        <p:nvSpPr>
          <p:cNvPr id="17" name="Shape 14"/>
          <p:cNvSpPr/>
          <p:nvPr/>
        </p:nvSpPr>
        <p:spPr>
          <a:xfrm>
            <a:off x="5806440" y="2606040"/>
            <a:ext cx="3108960" cy="256032"/>
          </a:xfrm>
          <a:prstGeom prst="roundRect">
            <a:avLst>
              <a:gd name="adj" fmla="val 17857"/>
            </a:avLst>
          </a:prstGeom>
          <a:solidFill>
            <a:srgbClr val="FFF9C4"/>
          </a:solidFill>
          <a:ln w="12700">
            <a:solidFill>
              <a:srgbClr val="BBDEFB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5833872" y="2615184"/>
            <a:ext cx="3063240" cy="2377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1A237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👫  Neighbours: Pakistan, Bangladesh,</a:t>
            </a:r>
            <a:endParaRPr lang="en-US" sz="850" dirty="0"/>
          </a:p>
          <a:p>
            <a:pPr indent="0" marL="0">
              <a:buNone/>
            </a:pPr>
            <a:r>
              <a:rPr lang="en-US" sz="850" dirty="0">
                <a:solidFill>
                  <a:srgbClr val="1A237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   Nepal, Bhutan, Sri Lanka, Myanmar</a:t>
            </a:r>
            <a:endParaRPr lang="en-US" sz="850" dirty="0"/>
          </a:p>
        </p:txBody>
      </p:sp>
      <p:sp>
        <p:nvSpPr>
          <p:cNvPr id="19" name="Shape 16"/>
          <p:cNvSpPr/>
          <p:nvPr/>
        </p:nvSpPr>
        <p:spPr>
          <a:xfrm>
            <a:off x="5806440" y="2880360"/>
            <a:ext cx="3108960" cy="256032"/>
          </a:xfrm>
          <a:prstGeom prst="roundRect">
            <a:avLst>
              <a:gd name="adj" fmla="val 17857"/>
            </a:avLst>
          </a:prstGeom>
          <a:solidFill>
            <a:srgbClr val="DCEEFB"/>
          </a:solidFill>
          <a:ln w="12700">
            <a:solidFill>
              <a:srgbClr val="BBDEFB"/>
            </a:solidFill>
            <a:prstDash val="solid"/>
          </a:ln>
        </p:spPr>
      </p:sp>
      <p:sp>
        <p:nvSpPr>
          <p:cNvPr id="20" name="Text 17"/>
          <p:cNvSpPr/>
          <p:nvPr/>
        </p:nvSpPr>
        <p:spPr>
          <a:xfrm>
            <a:off x="5833872" y="2889504"/>
            <a:ext cx="3063240" cy="2377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1A237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📍  5 Regions: Mountains, Plains,</a:t>
            </a:r>
            <a:endParaRPr lang="en-US" sz="850" dirty="0"/>
          </a:p>
          <a:p>
            <a:pPr indent="0" marL="0">
              <a:buNone/>
            </a:pPr>
            <a:r>
              <a:rPr lang="en-US" sz="850" dirty="0">
                <a:solidFill>
                  <a:srgbClr val="1A237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   Desert, Peninsula, Islands</a:t>
            </a:r>
            <a:endParaRPr lang="en-US" sz="850" dirty="0"/>
          </a:p>
        </p:txBody>
      </p:sp>
      <p:sp>
        <p:nvSpPr>
          <p:cNvPr id="21" name="Shape 18"/>
          <p:cNvSpPr/>
          <p:nvPr/>
        </p:nvSpPr>
        <p:spPr>
          <a:xfrm>
            <a:off x="274320" y="3931920"/>
            <a:ext cx="8595360" cy="640080"/>
          </a:xfrm>
          <a:prstGeom prst="roundRect">
            <a:avLst>
              <a:gd name="adj" fmla="val 17143"/>
            </a:avLst>
          </a:prstGeom>
          <a:solidFill>
            <a:srgbClr val="00897B"/>
          </a:solidFill>
          <a:ln w="12700">
            <a:solidFill>
              <a:srgbClr val="00897B"/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320040" y="3959352"/>
            <a:ext cx="850392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🚀 Rakesh Sharma (1st Indian in space, 1984) said India looks "Sāre jahān se achchha" — BETTER THAN THE WHOLE WORLD!</a:t>
            </a:r>
            <a:endParaRPr lang="en-US" sz="1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E8EA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640080"/>
          </a:xfrm>
          <a:prstGeom prst="rect">
            <a:avLst/>
          </a:prstGeom>
          <a:solidFill>
            <a:srgbClr val="1A237E"/>
          </a:solidFill>
          <a:ln w="12700">
            <a:solidFill>
              <a:srgbClr val="1A237E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0" y="45720"/>
            <a:ext cx="91440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2000" b="1" dirty="0">
                <a:solidFill>
                  <a:srgbClr val="FFD600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⭐  MEGA REVISION – All Important Facts at a Glance</a:t>
            </a:r>
            <a:endParaRPr lang="en-US" sz="2000" dirty="0"/>
          </a:p>
        </p:txBody>
      </p:sp>
      <p:sp>
        <p:nvSpPr>
          <p:cNvPr id="4" name="Shape 2"/>
          <p:cNvSpPr/>
          <p:nvPr/>
        </p:nvSpPr>
        <p:spPr>
          <a:xfrm>
            <a:off x="109728" y="713232"/>
            <a:ext cx="2157984" cy="4315968"/>
          </a:xfrm>
          <a:prstGeom prst="roundRect">
            <a:avLst>
              <a:gd name="adj" fmla="val 5085"/>
            </a:avLst>
          </a:prstGeom>
          <a:solidFill>
            <a:srgbClr val="1A237E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5" name="Text 3"/>
          <p:cNvSpPr/>
          <p:nvPr/>
        </p:nvSpPr>
        <p:spPr>
          <a:xfrm>
            <a:off x="137160" y="749808"/>
            <a:ext cx="210312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FD600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🏔 HIMALAYAS</a:t>
            </a:r>
            <a:endParaRPr lang="en-US" sz="1000" dirty="0"/>
          </a:p>
        </p:txBody>
      </p:sp>
      <p:sp>
        <p:nvSpPr>
          <p:cNvPr id="6" name="Shape 4"/>
          <p:cNvSpPr/>
          <p:nvPr/>
        </p:nvSpPr>
        <p:spPr>
          <a:xfrm>
            <a:off x="155448" y="1170432"/>
            <a:ext cx="2057400" cy="438912"/>
          </a:xfrm>
          <a:prstGeom prst="roundRect">
            <a:avLst>
              <a:gd name="adj" fmla="val 10417"/>
            </a:avLst>
          </a:prstGeom>
          <a:solidFill>
            <a:srgbClr val="000000"/>
          </a:solidFill>
          <a:ln w="12700">
            <a:solidFill>
              <a:srgbClr val="000000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182880" y="1188720"/>
            <a:ext cx="2029968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Length = 2500 km</a:t>
            </a:r>
            <a:endParaRPr lang="en-US" sz="800" dirty="0"/>
          </a:p>
        </p:txBody>
      </p:sp>
      <p:sp>
        <p:nvSpPr>
          <p:cNvPr id="8" name="Shape 6"/>
          <p:cNvSpPr/>
          <p:nvPr/>
        </p:nvSpPr>
        <p:spPr>
          <a:xfrm>
            <a:off x="155448" y="1645920"/>
            <a:ext cx="2057400" cy="438912"/>
          </a:xfrm>
          <a:prstGeom prst="roundRect">
            <a:avLst>
              <a:gd name="adj" fmla="val 10417"/>
            </a:avLst>
          </a:prstGeom>
          <a:solidFill>
            <a:srgbClr val="000000"/>
          </a:solidFill>
          <a:ln w="12700">
            <a:solidFill>
              <a:srgbClr val="000000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182880" y="1664208"/>
            <a:ext cx="2029968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3 Ranges: Himadri, Himachal, Shivalik</a:t>
            </a:r>
            <a:endParaRPr lang="en-US" sz="800" dirty="0"/>
          </a:p>
        </p:txBody>
      </p:sp>
      <p:sp>
        <p:nvSpPr>
          <p:cNvPr id="10" name="Shape 8"/>
          <p:cNvSpPr/>
          <p:nvPr/>
        </p:nvSpPr>
        <p:spPr>
          <a:xfrm>
            <a:off x="155448" y="2121408"/>
            <a:ext cx="2057400" cy="438912"/>
          </a:xfrm>
          <a:prstGeom prst="roundRect">
            <a:avLst>
              <a:gd name="adj" fmla="val 10417"/>
            </a:avLst>
          </a:prstGeom>
          <a:solidFill>
            <a:srgbClr val="000000"/>
          </a:solidFill>
          <a:ln w="12700">
            <a:solidFill>
              <a:srgbClr val="00000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182880" y="2139696"/>
            <a:ext cx="2029968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'Himalaya' = Abode of Snow (Sanskrit)</a:t>
            </a:r>
            <a:endParaRPr lang="en-US" sz="800" dirty="0"/>
          </a:p>
        </p:txBody>
      </p:sp>
      <p:sp>
        <p:nvSpPr>
          <p:cNvPr id="12" name="Shape 10"/>
          <p:cNvSpPr/>
          <p:nvPr/>
        </p:nvSpPr>
        <p:spPr>
          <a:xfrm>
            <a:off x="155448" y="2596896"/>
            <a:ext cx="2057400" cy="438912"/>
          </a:xfrm>
          <a:prstGeom prst="roundRect">
            <a:avLst>
              <a:gd name="adj" fmla="val 10417"/>
            </a:avLst>
          </a:prstGeom>
          <a:solidFill>
            <a:srgbClr val="000000"/>
          </a:solidFill>
          <a:ln w="12700">
            <a:solidFill>
              <a:srgbClr val="000000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182880" y="2615184"/>
            <a:ext cx="2029968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Formed by India-Eurasia collision</a:t>
            </a:r>
            <a:endParaRPr lang="en-US" sz="800" dirty="0"/>
          </a:p>
        </p:txBody>
      </p:sp>
      <p:sp>
        <p:nvSpPr>
          <p:cNvPr id="14" name="Shape 12"/>
          <p:cNvSpPr/>
          <p:nvPr/>
        </p:nvSpPr>
        <p:spPr>
          <a:xfrm>
            <a:off x="155448" y="3072384"/>
            <a:ext cx="2057400" cy="438912"/>
          </a:xfrm>
          <a:prstGeom prst="roundRect">
            <a:avLst>
              <a:gd name="adj" fmla="val 10417"/>
            </a:avLst>
          </a:prstGeom>
          <a:solidFill>
            <a:srgbClr val="000000"/>
          </a:solidFill>
          <a:ln w="12700">
            <a:solidFill>
              <a:srgbClr val="000000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182880" y="3090672"/>
            <a:ext cx="2029968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Still growing 5mm/yr!</a:t>
            </a:r>
            <a:endParaRPr lang="en-US" sz="800" dirty="0"/>
          </a:p>
        </p:txBody>
      </p:sp>
      <p:sp>
        <p:nvSpPr>
          <p:cNvPr id="16" name="Shape 14"/>
          <p:cNvSpPr/>
          <p:nvPr/>
        </p:nvSpPr>
        <p:spPr>
          <a:xfrm>
            <a:off x="155448" y="3547872"/>
            <a:ext cx="2057400" cy="438912"/>
          </a:xfrm>
          <a:prstGeom prst="roundRect">
            <a:avLst>
              <a:gd name="adj" fmla="val 10417"/>
            </a:avLst>
          </a:prstGeom>
          <a:solidFill>
            <a:srgbClr val="000000"/>
          </a:solidFill>
          <a:ln w="12700">
            <a:solidFill>
              <a:srgbClr val="000000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182880" y="3566160"/>
            <a:ext cx="2029968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Water Tower of Asia</a:t>
            </a:r>
            <a:endParaRPr lang="en-US" sz="800" dirty="0"/>
          </a:p>
        </p:txBody>
      </p:sp>
      <p:sp>
        <p:nvSpPr>
          <p:cNvPr id="18" name="Shape 16"/>
          <p:cNvSpPr/>
          <p:nvPr/>
        </p:nvSpPr>
        <p:spPr>
          <a:xfrm>
            <a:off x="155448" y="4023360"/>
            <a:ext cx="2057400" cy="438912"/>
          </a:xfrm>
          <a:prstGeom prst="roundRect">
            <a:avLst>
              <a:gd name="adj" fmla="val 10417"/>
            </a:avLst>
          </a:prstGeom>
          <a:solidFill>
            <a:srgbClr val="000000"/>
          </a:solidFill>
          <a:ln w="12700">
            <a:solidFill>
              <a:srgbClr val="000000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182880" y="4041648"/>
            <a:ext cx="2029968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Gaumukh = Bhagirathi origin</a:t>
            </a:r>
            <a:endParaRPr lang="en-US" sz="800" dirty="0"/>
          </a:p>
        </p:txBody>
      </p:sp>
      <p:sp>
        <p:nvSpPr>
          <p:cNvPr id="20" name="Shape 18"/>
          <p:cNvSpPr/>
          <p:nvPr/>
        </p:nvSpPr>
        <p:spPr>
          <a:xfrm>
            <a:off x="155448" y="4498848"/>
            <a:ext cx="2057400" cy="438912"/>
          </a:xfrm>
          <a:prstGeom prst="roundRect">
            <a:avLst>
              <a:gd name="adj" fmla="val 10417"/>
            </a:avLst>
          </a:prstGeom>
          <a:solidFill>
            <a:srgbClr val="000000"/>
          </a:solidFill>
          <a:ln w="12700">
            <a:solidFill>
              <a:srgbClr val="000000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182880" y="4517136"/>
            <a:ext cx="2029968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Kath-Kuni = earthquake-resistant houses</a:t>
            </a:r>
            <a:endParaRPr lang="en-US" sz="800" dirty="0"/>
          </a:p>
        </p:txBody>
      </p:sp>
      <p:sp>
        <p:nvSpPr>
          <p:cNvPr id="22" name="Shape 20"/>
          <p:cNvSpPr/>
          <p:nvPr/>
        </p:nvSpPr>
        <p:spPr>
          <a:xfrm>
            <a:off x="2359152" y="713232"/>
            <a:ext cx="2157984" cy="4315968"/>
          </a:xfrm>
          <a:prstGeom prst="roundRect">
            <a:avLst>
              <a:gd name="adj" fmla="val 5085"/>
            </a:avLst>
          </a:prstGeom>
          <a:solidFill>
            <a:srgbClr val="004D40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23" name="Text 21"/>
          <p:cNvSpPr/>
          <p:nvPr/>
        </p:nvSpPr>
        <p:spPr>
          <a:xfrm>
            <a:off x="2386584" y="749808"/>
            <a:ext cx="210312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FD600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❄ LADAKH + PLAINS</a:t>
            </a:r>
            <a:endParaRPr lang="en-US" sz="1000" dirty="0"/>
          </a:p>
        </p:txBody>
      </p:sp>
      <p:sp>
        <p:nvSpPr>
          <p:cNvPr id="24" name="Shape 22"/>
          <p:cNvSpPr/>
          <p:nvPr/>
        </p:nvSpPr>
        <p:spPr>
          <a:xfrm>
            <a:off x="2404872" y="1170432"/>
            <a:ext cx="2057400" cy="438912"/>
          </a:xfrm>
          <a:prstGeom prst="roundRect">
            <a:avLst>
              <a:gd name="adj" fmla="val 10417"/>
            </a:avLst>
          </a:prstGeom>
          <a:solidFill>
            <a:srgbClr val="000000"/>
          </a:solidFill>
          <a:ln w="12700">
            <a:solidFill>
              <a:srgbClr val="000000"/>
            </a:solidFill>
            <a:prstDash val="solid"/>
          </a:ln>
        </p:spPr>
      </p:sp>
      <p:sp>
        <p:nvSpPr>
          <p:cNvPr id="25" name="Text 23"/>
          <p:cNvSpPr/>
          <p:nvPr/>
        </p:nvSpPr>
        <p:spPr>
          <a:xfrm>
            <a:off x="2432304" y="1188720"/>
            <a:ext cx="2029968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Ladakh = Cold Desert, –30°C winters</a:t>
            </a:r>
            <a:endParaRPr lang="en-US" sz="800" dirty="0"/>
          </a:p>
        </p:txBody>
      </p:sp>
      <p:sp>
        <p:nvSpPr>
          <p:cNvPr id="26" name="Shape 24"/>
          <p:cNvSpPr/>
          <p:nvPr/>
        </p:nvSpPr>
        <p:spPr>
          <a:xfrm>
            <a:off x="2404872" y="1645920"/>
            <a:ext cx="2057400" cy="438912"/>
          </a:xfrm>
          <a:prstGeom prst="roundRect">
            <a:avLst>
              <a:gd name="adj" fmla="val 10417"/>
            </a:avLst>
          </a:prstGeom>
          <a:solidFill>
            <a:srgbClr val="000000"/>
          </a:solidFill>
          <a:ln w="12700">
            <a:solidFill>
              <a:srgbClr val="000000"/>
            </a:solidFill>
            <a:prstDash val="solid"/>
          </a:ln>
        </p:spPr>
      </p:sp>
      <p:sp>
        <p:nvSpPr>
          <p:cNvPr id="27" name="Text 25"/>
          <p:cNvSpPr/>
          <p:nvPr/>
        </p:nvSpPr>
        <p:spPr>
          <a:xfrm>
            <a:off x="2432304" y="1664208"/>
            <a:ext cx="2029968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Moonland = moon-like terrain</a:t>
            </a:r>
            <a:endParaRPr lang="en-US" sz="800" dirty="0"/>
          </a:p>
        </p:txBody>
      </p:sp>
      <p:sp>
        <p:nvSpPr>
          <p:cNvPr id="28" name="Shape 26"/>
          <p:cNvSpPr/>
          <p:nvPr/>
        </p:nvSpPr>
        <p:spPr>
          <a:xfrm>
            <a:off x="2404872" y="2121408"/>
            <a:ext cx="2057400" cy="438912"/>
          </a:xfrm>
          <a:prstGeom prst="roundRect">
            <a:avLst>
              <a:gd name="adj" fmla="val 10417"/>
            </a:avLst>
          </a:prstGeom>
          <a:solidFill>
            <a:srgbClr val="000000"/>
          </a:solidFill>
          <a:ln w="12700">
            <a:solidFill>
              <a:srgbClr val="000000"/>
            </a:solidFill>
            <a:prstDash val="solid"/>
          </a:ln>
        </p:spPr>
      </p:sp>
      <p:sp>
        <p:nvSpPr>
          <p:cNvPr id="29" name="Text 27"/>
          <p:cNvSpPr/>
          <p:nvPr/>
        </p:nvSpPr>
        <p:spPr>
          <a:xfrm>
            <a:off x="2432304" y="2139696"/>
            <a:ext cx="2029968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Pangong Tso = highest saltwater lake (4225m)</a:t>
            </a:r>
            <a:endParaRPr lang="en-US" sz="800" dirty="0"/>
          </a:p>
        </p:txBody>
      </p:sp>
      <p:sp>
        <p:nvSpPr>
          <p:cNvPr id="30" name="Shape 28"/>
          <p:cNvSpPr/>
          <p:nvPr/>
        </p:nvSpPr>
        <p:spPr>
          <a:xfrm>
            <a:off x="2404872" y="2596896"/>
            <a:ext cx="2057400" cy="438912"/>
          </a:xfrm>
          <a:prstGeom prst="roundRect">
            <a:avLst>
              <a:gd name="adj" fmla="val 10417"/>
            </a:avLst>
          </a:prstGeom>
          <a:solidFill>
            <a:srgbClr val="000000"/>
          </a:solidFill>
          <a:ln w="12700">
            <a:solidFill>
              <a:srgbClr val="000000"/>
            </a:solidFill>
            <a:prstDash val="solid"/>
          </a:ln>
        </p:spPr>
      </p:sp>
      <p:sp>
        <p:nvSpPr>
          <p:cNvPr id="31" name="Text 29"/>
          <p:cNvSpPr/>
          <p:nvPr/>
        </p:nvSpPr>
        <p:spPr>
          <a:xfrm>
            <a:off x="2432304" y="2615184"/>
            <a:ext cx="2029968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Yak = milk, meat, wool, fuel, transport</a:t>
            </a:r>
            <a:endParaRPr lang="en-US" sz="800" dirty="0"/>
          </a:p>
        </p:txBody>
      </p:sp>
      <p:sp>
        <p:nvSpPr>
          <p:cNvPr id="32" name="Shape 30"/>
          <p:cNvSpPr/>
          <p:nvPr/>
        </p:nvSpPr>
        <p:spPr>
          <a:xfrm>
            <a:off x="2404872" y="3072384"/>
            <a:ext cx="2057400" cy="438912"/>
          </a:xfrm>
          <a:prstGeom prst="roundRect">
            <a:avLst>
              <a:gd name="adj" fmla="val 10417"/>
            </a:avLst>
          </a:prstGeom>
          <a:solidFill>
            <a:srgbClr val="000000"/>
          </a:solidFill>
          <a:ln w="12700">
            <a:solidFill>
              <a:srgbClr val="000000"/>
            </a:solidFill>
            <a:prstDash val="solid"/>
          </a:ln>
        </p:spPr>
      </p:sp>
      <p:sp>
        <p:nvSpPr>
          <p:cNvPr id="33" name="Text 31"/>
          <p:cNvSpPr/>
          <p:nvPr/>
        </p:nvSpPr>
        <p:spPr>
          <a:xfrm>
            <a:off x="2432304" y="3090672"/>
            <a:ext cx="2029968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Northern Plains = Granary of India</a:t>
            </a:r>
            <a:endParaRPr lang="en-US" sz="800" dirty="0"/>
          </a:p>
        </p:txBody>
      </p:sp>
      <p:sp>
        <p:nvSpPr>
          <p:cNvPr id="34" name="Shape 32"/>
          <p:cNvSpPr/>
          <p:nvPr/>
        </p:nvSpPr>
        <p:spPr>
          <a:xfrm>
            <a:off x="2404872" y="3547872"/>
            <a:ext cx="2057400" cy="438912"/>
          </a:xfrm>
          <a:prstGeom prst="roundRect">
            <a:avLst>
              <a:gd name="adj" fmla="val 10417"/>
            </a:avLst>
          </a:prstGeom>
          <a:solidFill>
            <a:srgbClr val="000000"/>
          </a:solidFill>
          <a:ln w="12700">
            <a:solidFill>
              <a:srgbClr val="000000"/>
            </a:solidFill>
            <a:prstDash val="solid"/>
          </a:ln>
        </p:spPr>
      </p:sp>
      <p:sp>
        <p:nvSpPr>
          <p:cNvPr id="35" name="Text 33"/>
          <p:cNvSpPr/>
          <p:nvPr/>
        </p:nvSpPr>
        <p:spPr>
          <a:xfrm>
            <a:off x="2432304" y="3566160"/>
            <a:ext cx="2029968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Alluvial soil from Himalayan rivers</a:t>
            </a:r>
            <a:endParaRPr lang="en-US" sz="800" dirty="0"/>
          </a:p>
        </p:txBody>
      </p:sp>
      <p:sp>
        <p:nvSpPr>
          <p:cNvPr id="36" name="Shape 34"/>
          <p:cNvSpPr/>
          <p:nvPr/>
        </p:nvSpPr>
        <p:spPr>
          <a:xfrm>
            <a:off x="2404872" y="4023360"/>
            <a:ext cx="2057400" cy="438912"/>
          </a:xfrm>
          <a:prstGeom prst="roundRect">
            <a:avLst>
              <a:gd name="adj" fmla="val 10417"/>
            </a:avLst>
          </a:prstGeom>
          <a:solidFill>
            <a:srgbClr val="000000"/>
          </a:solidFill>
          <a:ln w="12700">
            <a:solidFill>
              <a:srgbClr val="000000"/>
            </a:solidFill>
            <a:prstDash val="solid"/>
          </a:ln>
        </p:spPr>
      </p:sp>
      <p:sp>
        <p:nvSpPr>
          <p:cNvPr id="37" name="Text 35"/>
          <p:cNvSpPr/>
          <p:nvPr/>
        </p:nvSpPr>
        <p:spPr>
          <a:xfrm>
            <a:off x="2432304" y="4041648"/>
            <a:ext cx="2029968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Rabi = wheat/barley (winter)</a:t>
            </a:r>
            <a:endParaRPr lang="en-US" sz="800" dirty="0"/>
          </a:p>
        </p:txBody>
      </p:sp>
      <p:sp>
        <p:nvSpPr>
          <p:cNvPr id="38" name="Shape 36"/>
          <p:cNvSpPr/>
          <p:nvPr/>
        </p:nvSpPr>
        <p:spPr>
          <a:xfrm>
            <a:off x="2404872" y="4498848"/>
            <a:ext cx="2057400" cy="438912"/>
          </a:xfrm>
          <a:prstGeom prst="roundRect">
            <a:avLst>
              <a:gd name="adj" fmla="val 10417"/>
            </a:avLst>
          </a:prstGeom>
          <a:solidFill>
            <a:srgbClr val="000000"/>
          </a:solidFill>
          <a:ln w="12700">
            <a:solidFill>
              <a:srgbClr val="000000"/>
            </a:solidFill>
            <a:prstDash val="solid"/>
          </a:ln>
        </p:spPr>
      </p:sp>
      <p:sp>
        <p:nvSpPr>
          <p:cNvPr id="39" name="Text 37"/>
          <p:cNvSpPr/>
          <p:nvPr/>
        </p:nvSpPr>
        <p:spPr>
          <a:xfrm>
            <a:off x="2432304" y="4517136"/>
            <a:ext cx="2029968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Kharif = rice/sugarcane (summer)</a:t>
            </a:r>
            <a:endParaRPr lang="en-US" sz="800" dirty="0"/>
          </a:p>
        </p:txBody>
      </p:sp>
      <p:sp>
        <p:nvSpPr>
          <p:cNvPr id="40" name="Shape 38"/>
          <p:cNvSpPr/>
          <p:nvPr/>
        </p:nvSpPr>
        <p:spPr>
          <a:xfrm>
            <a:off x="4608576" y="713232"/>
            <a:ext cx="2157984" cy="4315968"/>
          </a:xfrm>
          <a:prstGeom prst="roundRect">
            <a:avLst>
              <a:gd name="adj" fmla="val 5085"/>
            </a:avLst>
          </a:prstGeom>
          <a:solidFill>
            <a:srgbClr val="BF360C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41" name="Text 39"/>
          <p:cNvSpPr/>
          <p:nvPr/>
        </p:nvSpPr>
        <p:spPr>
          <a:xfrm>
            <a:off x="4636008" y="749808"/>
            <a:ext cx="210312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FD600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🏜 DESERT + PLATEAU</a:t>
            </a:r>
            <a:endParaRPr lang="en-US" sz="1000" dirty="0"/>
          </a:p>
        </p:txBody>
      </p:sp>
      <p:sp>
        <p:nvSpPr>
          <p:cNvPr id="42" name="Shape 40"/>
          <p:cNvSpPr/>
          <p:nvPr/>
        </p:nvSpPr>
        <p:spPr>
          <a:xfrm>
            <a:off x="4654296" y="1170432"/>
            <a:ext cx="2057400" cy="438912"/>
          </a:xfrm>
          <a:prstGeom prst="roundRect">
            <a:avLst>
              <a:gd name="adj" fmla="val 10417"/>
            </a:avLst>
          </a:prstGeom>
          <a:solidFill>
            <a:srgbClr val="000000"/>
          </a:solidFill>
          <a:ln w="12700">
            <a:solidFill>
              <a:srgbClr val="000000"/>
            </a:solidFill>
            <a:prstDash val="solid"/>
          </a:ln>
        </p:spPr>
      </p:sp>
      <p:sp>
        <p:nvSpPr>
          <p:cNvPr id="43" name="Text 41"/>
          <p:cNvSpPr/>
          <p:nvPr/>
        </p:nvSpPr>
        <p:spPr>
          <a:xfrm>
            <a:off x="4681728" y="1188720"/>
            <a:ext cx="2029968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Thar = Great Indian Desert</a:t>
            </a:r>
            <a:endParaRPr lang="en-US" sz="800" dirty="0"/>
          </a:p>
        </p:txBody>
      </p:sp>
      <p:sp>
        <p:nvSpPr>
          <p:cNvPr id="44" name="Shape 42"/>
          <p:cNvSpPr/>
          <p:nvPr/>
        </p:nvSpPr>
        <p:spPr>
          <a:xfrm>
            <a:off x="4654296" y="1645920"/>
            <a:ext cx="2057400" cy="438912"/>
          </a:xfrm>
          <a:prstGeom prst="roundRect">
            <a:avLst>
              <a:gd name="adj" fmla="val 10417"/>
            </a:avLst>
          </a:prstGeom>
          <a:solidFill>
            <a:srgbClr val="000000"/>
          </a:solidFill>
          <a:ln w="12700">
            <a:solidFill>
              <a:srgbClr val="000000"/>
            </a:solidFill>
            <a:prstDash val="solid"/>
          </a:ln>
        </p:spPr>
      </p:sp>
      <p:sp>
        <p:nvSpPr>
          <p:cNvPr id="45" name="Text 43"/>
          <p:cNvSpPr/>
          <p:nvPr/>
        </p:nvSpPr>
        <p:spPr>
          <a:xfrm>
            <a:off x="4681728" y="1664208"/>
            <a:ext cx="2029968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Spans: Rajasthan, Gujarat, Punjab, Haryana</a:t>
            </a:r>
            <a:endParaRPr lang="en-US" sz="800" dirty="0"/>
          </a:p>
        </p:txBody>
      </p:sp>
      <p:sp>
        <p:nvSpPr>
          <p:cNvPr id="46" name="Shape 44"/>
          <p:cNvSpPr/>
          <p:nvPr/>
        </p:nvSpPr>
        <p:spPr>
          <a:xfrm>
            <a:off x="4654296" y="2121408"/>
            <a:ext cx="2057400" cy="438912"/>
          </a:xfrm>
          <a:prstGeom prst="roundRect">
            <a:avLst>
              <a:gd name="adj" fmla="val 10417"/>
            </a:avLst>
          </a:prstGeom>
          <a:solidFill>
            <a:srgbClr val="000000"/>
          </a:solidFill>
          <a:ln w="12700">
            <a:solidFill>
              <a:srgbClr val="000000"/>
            </a:solidFill>
            <a:prstDash val="solid"/>
          </a:ln>
        </p:spPr>
      </p:sp>
      <p:sp>
        <p:nvSpPr>
          <p:cNvPr id="47" name="Text 45"/>
          <p:cNvSpPr/>
          <p:nvPr/>
        </p:nvSpPr>
        <p:spPr>
          <a:xfrm>
            <a:off x="4681728" y="2139696"/>
            <a:ext cx="2029968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Sand dunes up to 150m high</a:t>
            </a:r>
            <a:endParaRPr lang="en-US" sz="800" dirty="0"/>
          </a:p>
        </p:txBody>
      </p:sp>
      <p:sp>
        <p:nvSpPr>
          <p:cNvPr id="48" name="Shape 46"/>
          <p:cNvSpPr/>
          <p:nvPr/>
        </p:nvSpPr>
        <p:spPr>
          <a:xfrm>
            <a:off x="4654296" y="2596896"/>
            <a:ext cx="2057400" cy="438912"/>
          </a:xfrm>
          <a:prstGeom prst="roundRect">
            <a:avLst>
              <a:gd name="adj" fmla="val 10417"/>
            </a:avLst>
          </a:prstGeom>
          <a:solidFill>
            <a:srgbClr val="000000"/>
          </a:solidFill>
          <a:ln w="12700">
            <a:solidFill>
              <a:srgbClr val="000000"/>
            </a:solidFill>
            <a:prstDash val="solid"/>
          </a:ln>
        </p:spPr>
      </p:sp>
      <p:sp>
        <p:nvSpPr>
          <p:cNvPr id="49" name="Text 47"/>
          <p:cNvSpPr/>
          <p:nvPr/>
        </p:nvSpPr>
        <p:spPr>
          <a:xfrm>
            <a:off x="4681728" y="2615184"/>
            <a:ext cx="2029968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Taanka/Kund = rainwater harvesting</a:t>
            </a:r>
            <a:endParaRPr lang="en-US" sz="800" dirty="0"/>
          </a:p>
        </p:txBody>
      </p:sp>
      <p:sp>
        <p:nvSpPr>
          <p:cNvPr id="50" name="Shape 48"/>
          <p:cNvSpPr/>
          <p:nvPr/>
        </p:nvSpPr>
        <p:spPr>
          <a:xfrm>
            <a:off x="4654296" y="3072384"/>
            <a:ext cx="2057400" cy="438912"/>
          </a:xfrm>
          <a:prstGeom prst="roundRect">
            <a:avLst>
              <a:gd name="adj" fmla="val 10417"/>
            </a:avLst>
          </a:prstGeom>
          <a:solidFill>
            <a:srgbClr val="000000"/>
          </a:solidFill>
          <a:ln w="12700">
            <a:solidFill>
              <a:srgbClr val="000000"/>
            </a:solidFill>
            <a:prstDash val="solid"/>
          </a:ln>
        </p:spPr>
      </p:sp>
      <p:sp>
        <p:nvSpPr>
          <p:cNvPr id="51" name="Text 49"/>
          <p:cNvSpPr/>
          <p:nvPr/>
        </p:nvSpPr>
        <p:spPr>
          <a:xfrm>
            <a:off x="4681728" y="3090672"/>
            <a:ext cx="2029968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Aravallis = 2.5 billion years old!</a:t>
            </a:r>
            <a:endParaRPr lang="en-US" sz="800" dirty="0"/>
          </a:p>
        </p:txBody>
      </p:sp>
      <p:sp>
        <p:nvSpPr>
          <p:cNvPr id="52" name="Shape 50"/>
          <p:cNvSpPr/>
          <p:nvPr/>
        </p:nvSpPr>
        <p:spPr>
          <a:xfrm>
            <a:off x="4654296" y="3547872"/>
            <a:ext cx="2057400" cy="438912"/>
          </a:xfrm>
          <a:prstGeom prst="roundRect">
            <a:avLst>
              <a:gd name="adj" fmla="val 10417"/>
            </a:avLst>
          </a:prstGeom>
          <a:solidFill>
            <a:srgbClr val="000000"/>
          </a:solidFill>
          <a:ln w="12700">
            <a:solidFill>
              <a:srgbClr val="000000"/>
            </a:solidFill>
            <a:prstDash val="solid"/>
          </a:ln>
        </p:spPr>
      </p:sp>
      <p:sp>
        <p:nvSpPr>
          <p:cNvPr id="53" name="Text 51"/>
          <p:cNvSpPr/>
          <p:nvPr/>
        </p:nvSpPr>
        <p:spPr>
          <a:xfrm>
            <a:off x="4681728" y="3566160"/>
            <a:ext cx="2029968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Aravallis prevent Thar expanding east</a:t>
            </a:r>
            <a:endParaRPr lang="en-US" sz="800" dirty="0"/>
          </a:p>
        </p:txBody>
      </p:sp>
      <p:sp>
        <p:nvSpPr>
          <p:cNvPr id="54" name="Shape 52"/>
          <p:cNvSpPr/>
          <p:nvPr/>
        </p:nvSpPr>
        <p:spPr>
          <a:xfrm>
            <a:off x="4654296" y="4023360"/>
            <a:ext cx="2057400" cy="438912"/>
          </a:xfrm>
          <a:prstGeom prst="roundRect">
            <a:avLst>
              <a:gd name="adj" fmla="val 10417"/>
            </a:avLst>
          </a:prstGeom>
          <a:solidFill>
            <a:srgbClr val="000000"/>
          </a:solidFill>
          <a:ln w="12700">
            <a:solidFill>
              <a:srgbClr val="000000"/>
            </a:solidFill>
            <a:prstDash val="solid"/>
          </a:ln>
        </p:spPr>
      </p:sp>
      <p:sp>
        <p:nvSpPr>
          <p:cNvPr id="55" name="Text 53"/>
          <p:cNvSpPr/>
          <p:nvPr/>
        </p:nvSpPr>
        <p:spPr>
          <a:xfrm>
            <a:off x="4681728" y="4041648"/>
            <a:ext cx="2029968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Zawar mines = world's first zinc smelting</a:t>
            </a:r>
            <a:endParaRPr lang="en-US" sz="800" dirty="0"/>
          </a:p>
        </p:txBody>
      </p:sp>
      <p:sp>
        <p:nvSpPr>
          <p:cNvPr id="56" name="Shape 54"/>
          <p:cNvSpPr/>
          <p:nvPr/>
        </p:nvSpPr>
        <p:spPr>
          <a:xfrm>
            <a:off x="4654296" y="4498848"/>
            <a:ext cx="2057400" cy="438912"/>
          </a:xfrm>
          <a:prstGeom prst="roundRect">
            <a:avLst>
              <a:gd name="adj" fmla="val 10417"/>
            </a:avLst>
          </a:prstGeom>
          <a:solidFill>
            <a:srgbClr val="000000"/>
          </a:solidFill>
          <a:ln w="12700">
            <a:solidFill>
              <a:srgbClr val="000000"/>
            </a:solidFill>
            <a:prstDash val="solid"/>
          </a:ln>
        </p:spPr>
      </p:sp>
      <p:sp>
        <p:nvSpPr>
          <p:cNvPr id="57" name="Text 55"/>
          <p:cNvSpPr/>
          <p:nvPr/>
        </p:nvSpPr>
        <p:spPr>
          <a:xfrm>
            <a:off x="4681728" y="4517136"/>
            <a:ext cx="2029968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Deccan Plateau = rich in coal &amp; minerals</a:t>
            </a:r>
            <a:endParaRPr lang="en-US" sz="800" dirty="0"/>
          </a:p>
        </p:txBody>
      </p:sp>
      <p:sp>
        <p:nvSpPr>
          <p:cNvPr id="58" name="Shape 56"/>
          <p:cNvSpPr/>
          <p:nvPr/>
        </p:nvSpPr>
        <p:spPr>
          <a:xfrm>
            <a:off x="6858000" y="713232"/>
            <a:ext cx="2157984" cy="4315968"/>
          </a:xfrm>
          <a:prstGeom prst="roundRect">
            <a:avLst>
              <a:gd name="adj" fmla="val 5085"/>
            </a:avLst>
          </a:prstGeom>
          <a:solidFill>
            <a:srgbClr val="1A237E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59" name="Text 57"/>
          <p:cNvSpPr/>
          <p:nvPr/>
        </p:nvSpPr>
        <p:spPr>
          <a:xfrm>
            <a:off x="6885432" y="749808"/>
            <a:ext cx="210312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FD600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🌊 COASTS + ISLANDS</a:t>
            </a:r>
            <a:endParaRPr lang="en-US" sz="1000" dirty="0"/>
          </a:p>
        </p:txBody>
      </p:sp>
      <p:sp>
        <p:nvSpPr>
          <p:cNvPr id="60" name="Shape 58"/>
          <p:cNvSpPr/>
          <p:nvPr/>
        </p:nvSpPr>
        <p:spPr>
          <a:xfrm>
            <a:off x="6903720" y="1170432"/>
            <a:ext cx="2057400" cy="438912"/>
          </a:xfrm>
          <a:prstGeom prst="roundRect">
            <a:avLst>
              <a:gd name="adj" fmla="val 10417"/>
            </a:avLst>
          </a:prstGeom>
          <a:solidFill>
            <a:srgbClr val="000000"/>
          </a:solidFill>
          <a:ln w="12700">
            <a:solidFill>
              <a:srgbClr val="000000"/>
            </a:solidFill>
            <a:prstDash val="solid"/>
          </a:ln>
        </p:spPr>
      </p:sp>
      <p:sp>
        <p:nvSpPr>
          <p:cNvPr id="61" name="Text 59"/>
          <p:cNvSpPr/>
          <p:nvPr/>
        </p:nvSpPr>
        <p:spPr>
          <a:xfrm>
            <a:off x="6931152" y="1188720"/>
            <a:ext cx="2029968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Coastline = 7500 km total</a:t>
            </a:r>
            <a:endParaRPr lang="en-US" sz="800" dirty="0"/>
          </a:p>
        </p:txBody>
      </p:sp>
      <p:sp>
        <p:nvSpPr>
          <p:cNvPr id="62" name="Shape 60"/>
          <p:cNvSpPr/>
          <p:nvPr/>
        </p:nvSpPr>
        <p:spPr>
          <a:xfrm>
            <a:off x="6903720" y="1645920"/>
            <a:ext cx="2057400" cy="438912"/>
          </a:xfrm>
          <a:prstGeom prst="roundRect">
            <a:avLst>
              <a:gd name="adj" fmla="val 10417"/>
            </a:avLst>
          </a:prstGeom>
          <a:solidFill>
            <a:srgbClr val="000000"/>
          </a:solidFill>
          <a:ln w="12700">
            <a:solidFill>
              <a:srgbClr val="000000"/>
            </a:solidFill>
            <a:prstDash val="solid"/>
          </a:ln>
        </p:spPr>
      </p:sp>
      <p:sp>
        <p:nvSpPr>
          <p:cNvPr id="63" name="Text 61"/>
          <p:cNvSpPr/>
          <p:nvPr/>
        </p:nvSpPr>
        <p:spPr>
          <a:xfrm>
            <a:off x="6931152" y="1664208"/>
            <a:ext cx="2029968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West Coast: Gujarat to Kerala</a:t>
            </a:r>
            <a:endParaRPr lang="en-US" sz="800" dirty="0"/>
          </a:p>
        </p:txBody>
      </p:sp>
      <p:sp>
        <p:nvSpPr>
          <p:cNvPr id="64" name="Shape 62"/>
          <p:cNvSpPr/>
          <p:nvPr/>
        </p:nvSpPr>
        <p:spPr>
          <a:xfrm>
            <a:off x="6903720" y="2121408"/>
            <a:ext cx="2057400" cy="438912"/>
          </a:xfrm>
          <a:prstGeom prst="roundRect">
            <a:avLst>
              <a:gd name="adj" fmla="val 10417"/>
            </a:avLst>
          </a:prstGeom>
          <a:solidFill>
            <a:srgbClr val="000000"/>
          </a:solidFill>
          <a:ln w="12700">
            <a:solidFill>
              <a:srgbClr val="000000"/>
            </a:solidFill>
            <a:prstDash val="solid"/>
          </a:ln>
        </p:spPr>
      </p:sp>
      <p:sp>
        <p:nvSpPr>
          <p:cNvPr id="65" name="Text 63"/>
          <p:cNvSpPr/>
          <p:nvPr/>
        </p:nvSpPr>
        <p:spPr>
          <a:xfrm>
            <a:off x="6931152" y="2139696"/>
            <a:ext cx="2029968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East Coast: river deltas (Godavari, Krishna, Kaveri)</a:t>
            </a:r>
            <a:endParaRPr lang="en-US" sz="800" dirty="0"/>
          </a:p>
        </p:txBody>
      </p:sp>
      <p:sp>
        <p:nvSpPr>
          <p:cNvPr id="66" name="Shape 64"/>
          <p:cNvSpPr/>
          <p:nvPr/>
        </p:nvSpPr>
        <p:spPr>
          <a:xfrm>
            <a:off x="6903720" y="2596896"/>
            <a:ext cx="2057400" cy="438912"/>
          </a:xfrm>
          <a:prstGeom prst="roundRect">
            <a:avLst>
              <a:gd name="adj" fmla="val 10417"/>
            </a:avLst>
          </a:prstGeom>
          <a:solidFill>
            <a:srgbClr val="000000"/>
          </a:solidFill>
          <a:ln w="12700">
            <a:solidFill>
              <a:srgbClr val="000000"/>
            </a:solidFill>
            <a:prstDash val="solid"/>
          </a:ln>
        </p:spPr>
      </p:sp>
      <p:sp>
        <p:nvSpPr>
          <p:cNvPr id="67" name="Text 65"/>
          <p:cNvSpPr/>
          <p:nvPr/>
        </p:nvSpPr>
        <p:spPr>
          <a:xfrm>
            <a:off x="6931152" y="2615184"/>
            <a:ext cx="2029968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Lakshadweep = 36 coral islands (Arabian Sea)</a:t>
            </a:r>
            <a:endParaRPr lang="en-US" sz="800" dirty="0"/>
          </a:p>
        </p:txBody>
      </p:sp>
      <p:sp>
        <p:nvSpPr>
          <p:cNvPr id="68" name="Shape 66"/>
          <p:cNvSpPr/>
          <p:nvPr/>
        </p:nvSpPr>
        <p:spPr>
          <a:xfrm>
            <a:off x="6903720" y="3072384"/>
            <a:ext cx="2057400" cy="438912"/>
          </a:xfrm>
          <a:prstGeom prst="roundRect">
            <a:avLst>
              <a:gd name="adj" fmla="val 10417"/>
            </a:avLst>
          </a:prstGeom>
          <a:solidFill>
            <a:srgbClr val="000000"/>
          </a:solidFill>
          <a:ln w="12700">
            <a:solidFill>
              <a:srgbClr val="000000"/>
            </a:solidFill>
            <a:prstDash val="solid"/>
          </a:ln>
        </p:spPr>
      </p:sp>
      <p:sp>
        <p:nvSpPr>
          <p:cNvPr id="69" name="Text 67"/>
          <p:cNvSpPr/>
          <p:nvPr/>
        </p:nvSpPr>
        <p:spPr>
          <a:xfrm>
            <a:off x="6931152" y="3090672"/>
            <a:ext cx="2029968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Andaman &amp; Nicobar = 500+ volcanic islands</a:t>
            </a:r>
            <a:endParaRPr lang="en-US" sz="800" dirty="0"/>
          </a:p>
        </p:txBody>
      </p:sp>
      <p:sp>
        <p:nvSpPr>
          <p:cNvPr id="70" name="Shape 68"/>
          <p:cNvSpPr/>
          <p:nvPr/>
        </p:nvSpPr>
        <p:spPr>
          <a:xfrm>
            <a:off x="6903720" y="3547872"/>
            <a:ext cx="2057400" cy="438912"/>
          </a:xfrm>
          <a:prstGeom prst="roundRect">
            <a:avLst>
              <a:gd name="adj" fmla="val 10417"/>
            </a:avLst>
          </a:prstGeom>
          <a:solidFill>
            <a:srgbClr val="000000"/>
          </a:solidFill>
          <a:ln w="12700">
            <a:solidFill>
              <a:srgbClr val="000000"/>
            </a:solidFill>
            <a:prstDash val="solid"/>
          </a:ln>
        </p:spPr>
      </p:sp>
      <p:sp>
        <p:nvSpPr>
          <p:cNvPr id="71" name="Text 69"/>
          <p:cNvSpPr/>
          <p:nvPr/>
        </p:nvSpPr>
        <p:spPr>
          <a:xfrm>
            <a:off x="6931152" y="3566160"/>
            <a:ext cx="2029968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Barren Island = only active volcano in India</a:t>
            </a:r>
            <a:endParaRPr lang="en-US" sz="800" dirty="0"/>
          </a:p>
        </p:txBody>
      </p:sp>
      <p:sp>
        <p:nvSpPr>
          <p:cNvPr id="72" name="Shape 70"/>
          <p:cNvSpPr/>
          <p:nvPr/>
        </p:nvSpPr>
        <p:spPr>
          <a:xfrm>
            <a:off x="6903720" y="4023360"/>
            <a:ext cx="2057400" cy="438912"/>
          </a:xfrm>
          <a:prstGeom prst="roundRect">
            <a:avLst>
              <a:gd name="adj" fmla="val 10417"/>
            </a:avLst>
          </a:prstGeom>
          <a:solidFill>
            <a:srgbClr val="000000"/>
          </a:solidFill>
          <a:ln w="12700">
            <a:solidFill>
              <a:srgbClr val="000000"/>
            </a:solidFill>
            <a:prstDash val="solid"/>
          </a:ln>
        </p:spPr>
      </p:sp>
      <p:sp>
        <p:nvSpPr>
          <p:cNvPr id="73" name="Text 71"/>
          <p:cNvSpPr/>
          <p:nvPr/>
        </p:nvSpPr>
        <p:spPr>
          <a:xfrm>
            <a:off x="6931152" y="4041648"/>
            <a:ext cx="2029968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Cellular Jail = freedom fighter prison</a:t>
            </a:r>
            <a:endParaRPr lang="en-US" sz="800" dirty="0"/>
          </a:p>
        </p:txBody>
      </p:sp>
      <p:sp>
        <p:nvSpPr>
          <p:cNvPr id="74" name="Shape 72"/>
          <p:cNvSpPr/>
          <p:nvPr/>
        </p:nvSpPr>
        <p:spPr>
          <a:xfrm>
            <a:off x="6903720" y="4498848"/>
            <a:ext cx="2057400" cy="438912"/>
          </a:xfrm>
          <a:prstGeom prst="roundRect">
            <a:avLst>
              <a:gd name="adj" fmla="val 10417"/>
            </a:avLst>
          </a:prstGeom>
          <a:solidFill>
            <a:srgbClr val="000000"/>
          </a:solidFill>
          <a:ln w="12700">
            <a:solidFill>
              <a:srgbClr val="000000"/>
            </a:solidFill>
            <a:prstDash val="solid"/>
          </a:ln>
        </p:spPr>
      </p:sp>
      <p:sp>
        <p:nvSpPr>
          <p:cNvPr id="75" name="Text 73"/>
          <p:cNvSpPr/>
          <p:nvPr/>
        </p:nvSpPr>
        <p:spPr>
          <a:xfrm>
            <a:off x="6931152" y="4517136"/>
            <a:ext cx="2029968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Sundarbans = UNESCO, Royal Bengal Tiger</a:t>
            </a:r>
            <a:endParaRPr lang="en-US" sz="8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FFD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640080"/>
          </a:xfrm>
          <a:prstGeom prst="rect">
            <a:avLst/>
          </a:prstGeom>
          <a:solidFill>
            <a:srgbClr val="FF6F00"/>
          </a:solidFill>
          <a:ln w="12700">
            <a:solidFill>
              <a:srgbClr val="FF6F00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0" y="45720"/>
            <a:ext cx="91440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22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📝  Practice Questions – Exam Ready!</a:t>
            </a:r>
            <a:endParaRPr lang="en-US" sz="2200" dirty="0"/>
          </a:p>
        </p:txBody>
      </p:sp>
      <p:sp>
        <p:nvSpPr>
          <p:cNvPr id="4" name="Shape 2"/>
          <p:cNvSpPr/>
          <p:nvPr/>
        </p:nvSpPr>
        <p:spPr>
          <a:xfrm>
            <a:off x="137160" y="749808"/>
            <a:ext cx="4343400" cy="822960"/>
          </a:xfrm>
          <a:prstGeom prst="roundRect">
            <a:avLst>
              <a:gd name="adj" fmla="val 11111"/>
            </a:avLst>
          </a:prstGeom>
          <a:solidFill>
            <a:srgbClr val="E3F2FD"/>
          </a:solidFill>
          <a:ln w="12700">
            <a:solidFill>
              <a:srgbClr val="1565C0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5" name="Text 3"/>
          <p:cNvSpPr/>
          <p:nvPr/>
        </p:nvSpPr>
        <p:spPr>
          <a:xfrm>
            <a:off x="182880" y="777240"/>
            <a:ext cx="425196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b="1" dirty="0">
                <a:solidFill>
                  <a:srgbClr val="1A237E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Q1. What does 'Himalaya' mean in Sanskrit?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182880" y="1069848"/>
            <a:ext cx="425196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50" dirty="0">
                <a:solidFill>
                  <a:srgbClr val="2E7D3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✅ Hima (snow) + Ālaya (abode) = 'Abode of Snow'</a:t>
            </a:r>
            <a:endParaRPr lang="en-US" sz="850" dirty="0"/>
          </a:p>
        </p:txBody>
      </p:sp>
      <p:sp>
        <p:nvSpPr>
          <p:cNvPr id="7" name="Shape 5"/>
          <p:cNvSpPr/>
          <p:nvPr/>
        </p:nvSpPr>
        <p:spPr>
          <a:xfrm>
            <a:off x="137160" y="1618488"/>
            <a:ext cx="4343400" cy="822960"/>
          </a:xfrm>
          <a:prstGeom prst="roundRect">
            <a:avLst>
              <a:gd name="adj" fmla="val 11111"/>
            </a:avLst>
          </a:prstGeom>
          <a:solidFill>
            <a:srgbClr val="FFF9C4"/>
          </a:solidFill>
          <a:ln w="12700">
            <a:solidFill>
              <a:srgbClr val="FFA000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182880" y="1645920"/>
            <a:ext cx="425196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b="1" dirty="0">
                <a:solidFill>
                  <a:srgbClr val="1A237E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Q2. Name the three main ranges of the Himalayas.</a:t>
            </a:r>
            <a:endParaRPr lang="en-US" sz="900" dirty="0"/>
          </a:p>
        </p:txBody>
      </p:sp>
      <p:sp>
        <p:nvSpPr>
          <p:cNvPr id="9" name="Text 7"/>
          <p:cNvSpPr/>
          <p:nvPr/>
        </p:nvSpPr>
        <p:spPr>
          <a:xfrm>
            <a:off x="182880" y="1938528"/>
            <a:ext cx="425196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50" dirty="0">
                <a:solidFill>
                  <a:srgbClr val="2E7D3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✅ Himadri (Greater), Himachal (Lower), Shivalik (Outer)</a:t>
            </a:r>
            <a:endParaRPr lang="en-US" sz="850" dirty="0"/>
          </a:p>
        </p:txBody>
      </p:sp>
      <p:sp>
        <p:nvSpPr>
          <p:cNvPr id="10" name="Shape 8"/>
          <p:cNvSpPr/>
          <p:nvPr/>
        </p:nvSpPr>
        <p:spPr>
          <a:xfrm>
            <a:off x="137160" y="2487168"/>
            <a:ext cx="4343400" cy="822960"/>
          </a:xfrm>
          <a:prstGeom prst="roundRect">
            <a:avLst>
              <a:gd name="adj" fmla="val 11111"/>
            </a:avLst>
          </a:prstGeom>
          <a:solidFill>
            <a:srgbClr val="E3F2FD"/>
          </a:solidFill>
          <a:ln w="12700">
            <a:solidFill>
              <a:srgbClr val="1565C0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182880" y="2514600"/>
            <a:ext cx="425196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b="1" dirty="0">
                <a:solidFill>
                  <a:srgbClr val="1A237E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Q3. Why are the Himalayas called 'Water Tower of Asia'?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182880" y="2807208"/>
            <a:ext cx="425196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50" dirty="0">
                <a:solidFill>
                  <a:srgbClr val="2E7D3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✅ Snowmelt feeds major rivers: Ganga, Indus, Brahmaputra</a:t>
            </a:r>
            <a:endParaRPr lang="en-US" sz="850" dirty="0"/>
          </a:p>
        </p:txBody>
      </p:sp>
      <p:sp>
        <p:nvSpPr>
          <p:cNvPr id="13" name="Shape 11"/>
          <p:cNvSpPr/>
          <p:nvPr/>
        </p:nvSpPr>
        <p:spPr>
          <a:xfrm>
            <a:off x="137160" y="3355848"/>
            <a:ext cx="4343400" cy="822960"/>
          </a:xfrm>
          <a:prstGeom prst="roundRect">
            <a:avLst>
              <a:gd name="adj" fmla="val 11111"/>
            </a:avLst>
          </a:prstGeom>
          <a:solidFill>
            <a:srgbClr val="FFF9C4"/>
          </a:solidFill>
          <a:ln w="12700">
            <a:solidFill>
              <a:srgbClr val="FFA000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14" name="Text 12"/>
          <p:cNvSpPr/>
          <p:nvPr/>
        </p:nvSpPr>
        <p:spPr>
          <a:xfrm>
            <a:off x="182880" y="3383280"/>
            <a:ext cx="425196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b="1" dirty="0">
                <a:solidFill>
                  <a:srgbClr val="1A237E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Q4. What is Gaumukh and why is it important?</a:t>
            </a:r>
            <a:endParaRPr lang="en-US" sz="900" dirty="0"/>
          </a:p>
        </p:txBody>
      </p:sp>
      <p:sp>
        <p:nvSpPr>
          <p:cNvPr id="15" name="Text 13"/>
          <p:cNvSpPr/>
          <p:nvPr/>
        </p:nvSpPr>
        <p:spPr>
          <a:xfrm>
            <a:off x="182880" y="3675888"/>
            <a:ext cx="425196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50" dirty="0">
                <a:solidFill>
                  <a:srgbClr val="2E7D3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✅ Edge of Gangotri Glacier (Uttarakhand) – source of Bhagirathi River (tributary of Ganga)</a:t>
            </a:r>
            <a:endParaRPr lang="en-US" sz="850" dirty="0"/>
          </a:p>
        </p:txBody>
      </p:sp>
      <p:sp>
        <p:nvSpPr>
          <p:cNvPr id="16" name="Shape 14"/>
          <p:cNvSpPr/>
          <p:nvPr/>
        </p:nvSpPr>
        <p:spPr>
          <a:xfrm>
            <a:off x="137160" y="4224528"/>
            <a:ext cx="4343400" cy="822960"/>
          </a:xfrm>
          <a:prstGeom prst="roundRect">
            <a:avLst>
              <a:gd name="adj" fmla="val 11111"/>
            </a:avLst>
          </a:prstGeom>
          <a:solidFill>
            <a:srgbClr val="E3F2FD"/>
          </a:solidFill>
          <a:ln w="12700">
            <a:solidFill>
              <a:srgbClr val="1565C0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17" name="Text 15"/>
          <p:cNvSpPr/>
          <p:nvPr/>
        </p:nvSpPr>
        <p:spPr>
          <a:xfrm>
            <a:off x="182880" y="4251960"/>
            <a:ext cx="425196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b="1" dirty="0">
                <a:solidFill>
                  <a:srgbClr val="1A237E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Q5. What is 'Moonland'? Where is it?</a:t>
            </a:r>
            <a:endParaRPr lang="en-US" sz="900" dirty="0"/>
          </a:p>
        </p:txBody>
      </p:sp>
      <p:sp>
        <p:nvSpPr>
          <p:cNvPr id="18" name="Text 16"/>
          <p:cNvSpPr/>
          <p:nvPr/>
        </p:nvSpPr>
        <p:spPr>
          <a:xfrm>
            <a:off x="182880" y="4544568"/>
            <a:ext cx="425196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50" dirty="0">
                <a:solidFill>
                  <a:srgbClr val="2E7D3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✅ Ladakh – rocky terrain eroded by wind/rain resembles moon surface</a:t>
            </a:r>
            <a:endParaRPr lang="en-US" sz="850" dirty="0"/>
          </a:p>
        </p:txBody>
      </p:sp>
      <p:sp>
        <p:nvSpPr>
          <p:cNvPr id="19" name="Shape 17"/>
          <p:cNvSpPr/>
          <p:nvPr/>
        </p:nvSpPr>
        <p:spPr>
          <a:xfrm>
            <a:off x="4709160" y="749808"/>
            <a:ext cx="4343400" cy="822960"/>
          </a:xfrm>
          <a:prstGeom prst="roundRect">
            <a:avLst>
              <a:gd name="adj" fmla="val 11111"/>
            </a:avLst>
          </a:prstGeom>
          <a:solidFill>
            <a:srgbClr val="E3F2FD"/>
          </a:solidFill>
          <a:ln w="12700">
            <a:solidFill>
              <a:srgbClr val="1565C0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20" name="Text 18"/>
          <p:cNvSpPr/>
          <p:nvPr/>
        </p:nvSpPr>
        <p:spPr>
          <a:xfrm>
            <a:off x="4754880" y="777240"/>
            <a:ext cx="425196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b="1" dirty="0">
                <a:solidFill>
                  <a:srgbClr val="1A237E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Q6. What is Taanka/Kund?</a:t>
            </a:r>
            <a:endParaRPr lang="en-US" sz="900" dirty="0"/>
          </a:p>
        </p:txBody>
      </p:sp>
      <p:sp>
        <p:nvSpPr>
          <p:cNvPr id="21" name="Text 19"/>
          <p:cNvSpPr/>
          <p:nvPr/>
        </p:nvSpPr>
        <p:spPr>
          <a:xfrm>
            <a:off x="4754880" y="1069848"/>
            <a:ext cx="425196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50" dirty="0">
                <a:solidFill>
                  <a:srgbClr val="2E7D3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✅ Traditional rainwater harvesting system in Thar Desert (Rajasthan)</a:t>
            </a:r>
            <a:endParaRPr lang="en-US" sz="850" dirty="0"/>
          </a:p>
        </p:txBody>
      </p:sp>
      <p:sp>
        <p:nvSpPr>
          <p:cNvPr id="22" name="Shape 20"/>
          <p:cNvSpPr/>
          <p:nvPr/>
        </p:nvSpPr>
        <p:spPr>
          <a:xfrm>
            <a:off x="4709160" y="1618488"/>
            <a:ext cx="4343400" cy="822960"/>
          </a:xfrm>
          <a:prstGeom prst="roundRect">
            <a:avLst>
              <a:gd name="adj" fmla="val 11111"/>
            </a:avLst>
          </a:prstGeom>
          <a:solidFill>
            <a:srgbClr val="FFF9C4"/>
          </a:solidFill>
          <a:ln w="12700">
            <a:solidFill>
              <a:srgbClr val="FFA000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23" name="Text 21"/>
          <p:cNvSpPr/>
          <p:nvPr/>
        </p:nvSpPr>
        <p:spPr>
          <a:xfrm>
            <a:off x="4754880" y="1645920"/>
            <a:ext cx="425196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b="1" dirty="0">
                <a:solidFill>
                  <a:srgbClr val="1A237E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Q7. Why are the Aravalli Hills important?</a:t>
            </a:r>
            <a:endParaRPr lang="en-US" sz="900" dirty="0"/>
          </a:p>
        </p:txBody>
      </p:sp>
      <p:sp>
        <p:nvSpPr>
          <p:cNvPr id="24" name="Text 22"/>
          <p:cNvSpPr/>
          <p:nvPr/>
        </p:nvSpPr>
        <p:spPr>
          <a:xfrm>
            <a:off x="4754880" y="1938528"/>
            <a:ext cx="425196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50" dirty="0">
                <a:solidFill>
                  <a:srgbClr val="2E7D3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✅ Prevent Thar Desert from expanding east; rich in marble, zinc, copper</a:t>
            </a:r>
            <a:endParaRPr lang="en-US" sz="850" dirty="0"/>
          </a:p>
        </p:txBody>
      </p:sp>
      <p:sp>
        <p:nvSpPr>
          <p:cNvPr id="25" name="Shape 23"/>
          <p:cNvSpPr/>
          <p:nvPr/>
        </p:nvSpPr>
        <p:spPr>
          <a:xfrm>
            <a:off x="4709160" y="2487168"/>
            <a:ext cx="4343400" cy="822960"/>
          </a:xfrm>
          <a:prstGeom prst="roundRect">
            <a:avLst>
              <a:gd name="adj" fmla="val 11111"/>
            </a:avLst>
          </a:prstGeom>
          <a:solidFill>
            <a:srgbClr val="E3F2FD"/>
          </a:solidFill>
          <a:ln w="12700">
            <a:solidFill>
              <a:srgbClr val="1565C0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26" name="Text 24"/>
          <p:cNvSpPr/>
          <p:nvPr/>
        </p:nvSpPr>
        <p:spPr>
          <a:xfrm>
            <a:off x="4754880" y="2514600"/>
            <a:ext cx="425196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b="1" dirty="0">
                <a:solidFill>
                  <a:srgbClr val="1A237E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Q8. Name any three UNESCO Heritage Sites in this chapter.</a:t>
            </a:r>
            <a:endParaRPr lang="en-US" sz="900" dirty="0"/>
          </a:p>
        </p:txBody>
      </p:sp>
      <p:sp>
        <p:nvSpPr>
          <p:cNvPr id="27" name="Text 25"/>
          <p:cNvSpPr/>
          <p:nvPr/>
        </p:nvSpPr>
        <p:spPr>
          <a:xfrm>
            <a:off x="4754880" y="2807208"/>
            <a:ext cx="425196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50" dirty="0">
                <a:solidFill>
                  <a:srgbClr val="2E7D3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✅ Great Himalayan NP, Western Ghats, Jaisalmer Fort, Sundarbans, Cellular Jail</a:t>
            </a:r>
            <a:endParaRPr lang="en-US" sz="850" dirty="0"/>
          </a:p>
        </p:txBody>
      </p:sp>
      <p:sp>
        <p:nvSpPr>
          <p:cNvPr id="28" name="Shape 26"/>
          <p:cNvSpPr/>
          <p:nvPr/>
        </p:nvSpPr>
        <p:spPr>
          <a:xfrm>
            <a:off x="4709160" y="3355848"/>
            <a:ext cx="4343400" cy="822960"/>
          </a:xfrm>
          <a:prstGeom prst="roundRect">
            <a:avLst>
              <a:gd name="adj" fmla="val 11111"/>
            </a:avLst>
          </a:prstGeom>
          <a:solidFill>
            <a:srgbClr val="FFF9C4"/>
          </a:solidFill>
          <a:ln w="12700">
            <a:solidFill>
              <a:srgbClr val="FFA000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29" name="Text 27"/>
          <p:cNvSpPr/>
          <p:nvPr/>
        </p:nvSpPr>
        <p:spPr>
          <a:xfrm>
            <a:off x="4754880" y="3383280"/>
            <a:ext cx="425196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b="1" dirty="0">
                <a:solidFill>
                  <a:srgbClr val="1A237E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Q9. What is 'Kath-Kuni' style?</a:t>
            </a:r>
            <a:endParaRPr lang="en-US" sz="900" dirty="0"/>
          </a:p>
        </p:txBody>
      </p:sp>
      <p:sp>
        <p:nvSpPr>
          <p:cNvPr id="30" name="Text 28"/>
          <p:cNvSpPr/>
          <p:nvPr/>
        </p:nvSpPr>
        <p:spPr>
          <a:xfrm>
            <a:off x="4754880" y="3675888"/>
            <a:ext cx="425196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50" dirty="0">
                <a:solidFill>
                  <a:srgbClr val="2E7D3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✅ Traditional wooden + stone earthquake-resistant house style of western Himalayas</a:t>
            </a:r>
            <a:endParaRPr lang="en-US" sz="850" dirty="0"/>
          </a:p>
        </p:txBody>
      </p:sp>
      <p:sp>
        <p:nvSpPr>
          <p:cNvPr id="31" name="Shape 29"/>
          <p:cNvSpPr/>
          <p:nvPr/>
        </p:nvSpPr>
        <p:spPr>
          <a:xfrm>
            <a:off x="4709160" y="4224528"/>
            <a:ext cx="4343400" cy="822960"/>
          </a:xfrm>
          <a:prstGeom prst="roundRect">
            <a:avLst>
              <a:gd name="adj" fmla="val 11111"/>
            </a:avLst>
          </a:prstGeom>
          <a:solidFill>
            <a:srgbClr val="E3F2FD"/>
          </a:solidFill>
          <a:ln w="12700">
            <a:solidFill>
              <a:srgbClr val="1565C0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32" name="Text 30"/>
          <p:cNvSpPr/>
          <p:nvPr/>
        </p:nvSpPr>
        <p:spPr>
          <a:xfrm>
            <a:off x="4754880" y="4251960"/>
            <a:ext cx="425196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b="1" dirty="0">
                <a:solidFill>
                  <a:srgbClr val="1A237E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Q10. What is the only active volcano in India?</a:t>
            </a:r>
            <a:endParaRPr lang="en-US" sz="900" dirty="0"/>
          </a:p>
        </p:txBody>
      </p:sp>
      <p:sp>
        <p:nvSpPr>
          <p:cNvPr id="33" name="Text 31"/>
          <p:cNvSpPr/>
          <p:nvPr/>
        </p:nvSpPr>
        <p:spPr>
          <a:xfrm>
            <a:off x="4754880" y="4544568"/>
            <a:ext cx="425196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50" dirty="0">
                <a:solidFill>
                  <a:srgbClr val="2E7D3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✅ Barren Island in the Andaman &amp; Nicobar Islands</a:t>
            </a:r>
            <a:endParaRPr lang="en-US" sz="85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E8F5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640080"/>
          </a:xfrm>
          <a:prstGeom prst="rect">
            <a:avLst/>
          </a:prstGeom>
          <a:solidFill>
            <a:srgbClr val="1B5E20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0" y="45720"/>
            <a:ext cx="91440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2400" b="1" dirty="0">
                <a:solidFill>
                  <a:srgbClr val="FFD600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🇮🇳  India – A 'Mini-Continent'! 🌏</a:t>
            </a:r>
            <a:endParaRPr lang="en-US" sz="2400" dirty="0"/>
          </a:p>
        </p:txBody>
      </p:sp>
      <p:sp>
        <p:nvSpPr>
          <p:cNvPr id="4" name="Shape 2"/>
          <p:cNvSpPr/>
          <p:nvPr/>
        </p:nvSpPr>
        <p:spPr>
          <a:xfrm>
            <a:off x="1371600" y="777240"/>
            <a:ext cx="6400800" cy="1097280"/>
          </a:xfrm>
          <a:prstGeom prst="roundRect">
            <a:avLst>
              <a:gd name="adj" fmla="val 15000"/>
            </a:avLst>
          </a:prstGeom>
          <a:solidFill>
            <a:srgbClr val="FF6F00"/>
          </a:solidFill>
          <a:ln w="25400">
            <a:solidFill>
              <a:srgbClr val="FFA000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5" name="Text 3"/>
          <p:cNvSpPr/>
          <p:nvPr/>
        </p:nvSpPr>
        <p:spPr>
          <a:xfrm>
            <a:off x="1417320" y="804672"/>
            <a:ext cx="6309360" cy="10424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i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"Despite having mountains, deserts, plains,</a:t>
            </a:r>
            <a:endParaRPr lang="en-US" sz="1400" dirty="0"/>
          </a:p>
          <a:p>
            <a:pPr algn="ctr" indent="0" marL="0">
              <a:buNone/>
            </a:pPr>
            <a:r>
              <a:rPr lang="en-US" sz="1400" b="1" i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coasts &amp; islands — INDIA REMAINS ONE COUNTRY!"</a:t>
            </a:r>
            <a:endParaRPr lang="en-US" sz="1400" dirty="0"/>
          </a:p>
        </p:txBody>
      </p:sp>
      <p:sp>
        <p:nvSpPr>
          <p:cNvPr id="6" name="Shape 4"/>
          <p:cNvSpPr/>
          <p:nvPr/>
        </p:nvSpPr>
        <p:spPr>
          <a:xfrm>
            <a:off x="137160" y="1965960"/>
            <a:ext cx="1389888" cy="1417320"/>
          </a:xfrm>
          <a:prstGeom prst="roundRect">
            <a:avLst>
              <a:gd name="adj" fmla="val 9868"/>
            </a:avLst>
          </a:prstGeom>
          <a:solidFill>
            <a:srgbClr val="6A1B9A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7" name="Text 5"/>
          <p:cNvSpPr/>
          <p:nvPr/>
        </p:nvSpPr>
        <p:spPr>
          <a:xfrm>
            <a:off x="164592" y="1993392"/>
            <a:ext cx="1335024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2600" dirty="0">
                <a:solidFill>
                  <a:srgbClr val="000000"/>
                </a:solidFill>
              </a:rPr>
              <a:t>🏔</a:t>
            </a:r>
            <a:endParaRPr lang="en-US" sz="2600" dirty="0"/>
          </a:p>
        </p:txBody>
      </p:sp>
      <p:sp>
        <p:nvSpPr>
          <p:cNvPr id="8" name="Text 6"/>
          <p:cNvSpPr/>
          <p:nvPr/>
        </p:nvSpPr>
        <p:spPr>
          <a:xfrm>
            <a:off x="164592" y="2487168"/>
            <a:ext cx="1335024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Mountains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164592" y="2761488"/>
            <a:ext cx="1335024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Himalayas</a:t>
            </a:r>
            <a:endParaRPr lang="en-US" sz="850" dirty="0"/>
          </a:p>
          <a:p>
            <a:pPr algn="ctr"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(North)</a:t>
            </a:r>
            <a:endParaRPr lang="en-US" sz="850" dirty="0"/>
          </a:p>
        </p:txBody>
      </p:sp>
      <p:sp>
        <p:nvSpPr>
          <p:cNvPr id="10" name="Shape 8"/>
          <p:cNvSpPr/>
          <p:nvPr/>
        </p:nvSpPr>
        <p:spPr>
          <a:xfrm>
            <a:off x="1618488" y="1965960"/>
            <a:ext cx="1389888" cy="1417320"/>
          </a:xfrm>
          <a:prstGeom prst="roundRect">
            <a:avLst>
              <a:gd name="adj" fmla="val 9868"/>
            </a:avLst>
          </a:prstGeom>
          <a:solidFill>
            <a:srgbClr val="FFA000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1645920" y="1993392"/>
            <a:ext cx="1335024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2600" dirty="0">
                <a:solidFill>
                  <a:srgbClr val="000000"/>
                </a:solidFill>
              </a:rPr>
              <a:t>🌾</a:t>
            </a:r>
            <a:endParaRPr lang="en-US" sz="2600" dirty="0"/>
          </a:p>
        </p:txBody>
      </p:sp>
      <p:sp>
        <p:nvSpPr>
          <p:cNvPr id="12" name="Text 10"/>
          <p:cNvSpPr/>
          <p:nvPr/>
        </p:nvSpPr>
        <p:spPr>
          <a:xfrm>
            <a:off x="1645920" y="2487168"/>
            <a:ext cx="1335024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Plains</a:t>
            </a:r>
            <a:endParaRPr lang="en-US" sz="1000" dirty="0"/>
          </a:p>
        </p:txBody>
      </p:sp>
      <p:sp>
        <p:nvSpPr>
          <p:cNvPr id="13" name="Text 11"/>
          <p:cNvSpPr/>
          <p:nvPr/>
        </p:nvSpPr>
        <p:spPr>
          <a:xfrm>
            <a:off x="1645920" y="2761488"/>
            <a:ext cx="1335024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Gangetic</a:t>
            </a:r>
            <a:endParaRPr lang="en-US" sz="850" dirty="0"/>
          </a:p>
          <a:p>
            <a:pPr algn="ctr"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(Centre)</a:t>
            </a:r>
            <a:endParaRPr lang="en-US" sz="850" dirty="0"/>
          </a:p>
        </p:txBody>
      </p:sp>
      <p:sp>
        <p:nvSpPr>
          <p:cNvPr id="14" name="Shape 12"/>
          <p:cNvSpPr/>
          <p:nvPr/>
        </p:nvSpPr>
        <p:spPr>
          <a:xfrm>
            <a:off x="3099816" y="1965960"/>
            <a:ext cx="1389888" cy="1417320"/>
          </a:xfrm>
          <a:prstGeom prst="roundRect">
            <a:avLst>
              <a:gd name="adj" fmla="val 9868"/>
            </a:avLst>
          </a:prstGeom>
          <a:solidFill>
            <a:srgbClr val="FF6F00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15" name="Text 13"/>
          <p:cNvSpPr/>
          <p:nvPr/>
        </p:nvSpPr>
        <p:spPr>
          <a:xfrm>
            <a:off x="3127248" y="1993392"/>
            <a:ext cx="1335024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2600" dirty="0">
                <a:solidFill>
                  <a:srgbClr val="000000"/>
                </a:solidFill>
              </a:rPr>
              <a:t>🏜</a:t>
            </a:r>
            <a:endParaRPr lang="en-US" sz="2600" dirty="0"/>
          </a:p>
        </p:txBody>
      </p:sp>
      <p:sp>
        <p:nvSpPr>
          <p:cNvPr id="16" name="Text 14"/>
          <p:cNvSpPr/>
          <p:nvPr/>
        </p:nvSpPr>
        <p:spPr>
          <a:xfrm>
            <a:off x="3127248" y="2487168"/>
            <a:ext cx="1335024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Desert</a:t>
            </a:r>
            <a:endParaRPr lang="en-US" sz="1000" dirty="0"/>
          </a:p>
        </p:txBody>
      </p:sp>
      <p:sp>
        <p:nvSpPr>
          <p:cNvPr id="17" name="Text 15"/>
          <p:cNvSpPr/>
          <p:nvPr/>
        </p:nvSpPr>
        <p:spPr>
          <a:xfrm>
            <a:off x="3127248" y="2761488"/>
            <a:ext cx="1335024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Thar</a:t>
            </a:r>
            <a:endParaRPr lang="en-US" sz="850" dirty="0"/>
          </a:p>
          <a:p>
            <a:pPr algn="ctr"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(West)</a:t>
            </a:r>
            <a:endParaRPr lang="en-US" sz="850" dirty="0"/>
          </a:p>
        </p:txBody>
      </p:sp>
      <p:sp>
        <p:nvSpPr>
          <p:cNvPr id="18" name="Shape 16"/>
          <p:cNvSpPr/>
          <p:nvPr/>
        </p:nvSpPr>
        <p:spPr>
          <a:xfrm>
            <a:off x="4581144" y="1965960"/>
            <a:ext cx="1389888" cy="1417320"/>
          </a:xfrm>
          <a:prstGeom prst="roundRect">
            <a:avLst>
              <a:gd name="adj" fmla="val 9868"/>
            </a:avLst>
          </a:prstGeom>
          <a:solidFill>
            <a:srgbClr val="2E7D32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19" name="Text 17"/>
          <p:cNvSpPr/>
          <p:nvPr/>
        </p:nvSpPr>
        <p:spPr>
          <a:xfrm>
            <a:off x="4608576" y="1993392"/>
            <a:ext cx="1335024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2600" dirty="0">
                <a:solidFill>
                  <a:srgbClr val="000000"/>
                </a:solidFill>
              </a:rPr>
              <a:t>🌴</a:t>
            </a:r>
            <a:endParaRPr lang="en-US" sz="2600" dirty="0"/>
          </a:p>
        </p:txBody>
      </p:sp>
      <p:sp>
        <p:nvSpPr>
          <p:cNvPr id="20" name="Text 18"/>
          <p:cNvSpPr/>
          <p:nvPr/>
        </p:nvSpPr>
        <p:spPr>
          <a:xfrm>
            <a:off x="4608576" y="2487168"/>
            <a:ext cx="1335024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Peninsula</a:t>
            </a:r>
            <a:endParaRPr lang="en-US" sz="1000" dirty="0"/>
          </a:p>
        </p:txBody>
      </p:sp>
      <p:sp>
        <p:nvSpPr>
          <p:cNvPr id="21" name="Text 19"/>
          <p:cNvSpPr/>
          <p:nvPr/>
        </p:nvSpPr>
        <p:spPr>
          <a:xfrm>
            <a:off x="4608576" y="2761488"/>
            <a:ext cx="1335024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Deccan</a:t>
            </a:r>
            <a:endParaRPr lang="en-US" sz="850" dirty="0"/>
          </a:p>
          <a:p>
            <a:pPr algn="ctr"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(South)</a:t>
            </a:r>
            <a:endParaRPr lang="en-US" sz="850" dirty="0"/>
          </a:p>
        </p:txBody>
      </p:sp>
      <p:sp>
        <p:nvSpPr>
          <p:cNvPr id="22" name="Shape 20"/>
          <p:cNvSpPr/>
          <p:nvPr/>
        </p:nvSpPr>
        <p:spPr>
          <a:xfrm>
            <a:off x="6062472" y="1965960"/>
            <a:ext cx="1389888" cy="1417320"/>
          </a:xfrm>
          <a:prstGeom prst="roundRect">
            <a:avLst>
              <a:gd name="adj" fmla="val 9868"/>
            </a:avLst>
          </a:prstGeom>
          <a:solidFill>
            <a:srgbClr val="1565C0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23" name="Text 21"/>
          <p:cNvSpPr/>
          <p:nvPr/>
        </p:nvSpPr>
        <p:spPr>
          <a:xfrm>
            <a:off x="6089904" y="1993392"/>
            <a:ext cx="1335024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2600" dirty="0">
                <a:solidFill>
                  <a:srgbClr val="000000"/>
                </a:solidFill>
              </a:rPr>
              <a:t>🏝</a:t>
            </a:r>
            <a:endParaRPr lang="en-US" sz="2600" dirty="0"/>
          </a:p>
        </p:txBody>
      </p:sp>
      <p:sp>
        <p:nvSpPr>
          <p:cNvPr id="24" name="Text 22"/>
          <p:cNvSpPr/>
          <p:nvPr/>
        </p:nvSpPr>
        <p:spPr>
          <a:xfrm>
            <a:off x="6089904" y="2487168"/>
            <a:ext cx="1335024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Islands</a:t>
            </a:r>
            <a:endParaRPr lang="en-US" sz="1000" dirty="0"/>
          </a:p>
        </p:txBody>
      </p:sp>
      <p:sp>
        <p:nvSpPr>
          <p:cNvPr id="25" name="Text 23"/>
          <p:cNvSpPr/>
          <p:nvPr/>
        </p:nvSpPr>
        <p:spPr>
          <a:xfrm>
            <a:off x="6089904" y="2761488"/>
            <a:ext cx="1335024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Lakshadweep</a:t>
            </a:r>
            <a:endParaRPr lang="en-US" sz="850" dirty="0"/>
          </a:p>
          <a:p>
            <a:pPr algn="ctr"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&amp; Andaman</a:t>
            </a:r>
            <a:endParaRPr lang="en-US" sz="850" dirty="0"/>
          </a:p>
        </p:txBody>
      </p:sp>
      <p:sp>
        <p:nvSpPr>
          <p:cNvPr id="26" name="Shape 24"/>
          <p:cNvSpPr/>
          <p:nvPr/>
        </p:nvSpPr>
        <p:spPr>
          <a:xfrm>
            <a:off x="7543800" y="1965960"/>
            <a:ext cx="1389888" cy="1417320"/>
          </a:xfrm>
          <a:prstGeom prst="roundRect">
            <a:avLst>
              <a:gd name="adj" fmla="val 9868"/>
            </a:avLst>
          </a:prstGeom>
          <a:solidFill>
            <a:srgbClr val="00897B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27" name="Text 25"/>
          <p:cNvSpPr/>
          <p:nvPr/>
        </p:nvSpPr>
        <p:spPr>
          <a:xfrm>
            <a:off x="7571232" y="1993392"/>
            <a:ext cx="1335024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2600" dirty="0">
                <a:solidFill>
                  <a:srgbClr val="000000"/>
                </a:solidFill>
              </a:rPr>
              <a:t>🌿</a:t>
            </a:r>
            <a:endParaRPr lang="en-US" sz="2600" dirty="0"/>
          </a:p>
        </p:txBody>
      </p:sp>
      <p:sp>
        <p:nvSpPr>
          <p:cNvPr id="28" name="Text 26"/>
          <p:cNvSpPr/>
          <p:nvPr/>
        </p:nvSpPr>
        <p:spPr>
          <a:xfrm>
            <a:off x="7571232" y="2487168"/>
            <a:ext cx="1335024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NE Hills</a:t>
            </a:r>
            <a:endParaRPr lang="en-US" sz="1000" dirty="0"/>
          </a:p>
        </p:txBody>
      </p:sp>
      <p:sp>
        <p:nvSpPr>
          <p:cNvPr id="29" name="Text 27"/>
          <p:cNvSpPr/>
          <p:nvPr/>
        </p:nvSpPr>
        <p:spPr>
          <a:xfrm>
            <a:off x="7571232" y="2761488"/>
            <a:ext cx="1335024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Meghalaya</a:t>
            </a:r>
            <a:endParaRPr lang="en-US" sz="850" dirty="0"/>
          </a:p>
          <a:p>
            <a:pPr algn="ctr"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Plateau</a:t>
            </a:r>
            <a:endParaRPr lang="en-US" sz="850" dirty="0"/>
          </a:p>
        </p:txBody>
      </p:sp>
      <p:sp>
        <p:nvSpPr>
          <p:cNvPr id="30" name="Shape 28"/>
          <p:cNvSpPr/>
          <p:nvPr/>
        </p:nvSpPr>
        <p:spPr>
          <a:xfrm>
            <a:off x="182880" y="3493008"/>
            <a:ext cx="8778240" cy="1536192"/>
          </a:xfrm>
          <a:prstGeom prst="roundRect">
            <a:avLst>
              <a:gd name="adj" fmla="val 8929"/>
            </a:avLst>
          </a:prstGeom>
          <a:solidFill>
            <a:srgbClr val="1B5E20"/>
          </a:solidFill>
          <a:ln w="25400">
            <a:solidFill>
              <a:srgbClr val="66BB6A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31" name="Text 29"/>
          <p:cNvSpPr/>
          <p:nvPr/>
        </p:nvSpPr>
        <p:spPr>
          <a:xfrm>
            <a:off x="228600" y="3520440"/>
            <a:ext cx="868680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D600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📌  BEFORE WE MOVE ON…</a:t>
            </a:r>
            <a:endParaRPr lang="en-US" sz="1300" dirty="0"/>
          </a:p>
        </p:txBody>
      </p:sp>
      <p:sp>
        <p:nvSpPr>
          <p:cNvPr id="32" name="Text 30"/>
          <p:cNvSpPr/>
          <p:nvPr/>
        </p:nvSpPr>
        <p:spPr>
          <a:xfrm>
            <a:off x="274320" y="3904488"/>
            <a:ext cx="8641080" cy="21031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✅  India gives its name to the SUBCONTINENT it is part of.</a:t>
            </a:r>
            <a:endParaRPr lang="en-US" sz="950" dirty="0"/>
          </a:p>
        </p:txBody>
      </p:sp>
      <p:sp>
        <p:nvSpPr>
          <p:cNvPr id="33" name="Text 31"/>
          <p:cNvSpPr/>
          <p:nvPr/>
        </p:nvSpPr>
        <p:spPr>
          <a:xfrm>
            <a:off x="274320" y="4133088"/>
            <a:ext cx="8641080" cy="21031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✅  Diverse geography: snowy peaks → scorching desert → fertile plains → tropical coasts</a:t>
            </a:r>
            <a:endParaRPr lang="en-US" sz="950" dirty="0"/>
          </a:p>
        </p:txBody>
      </p:sp>
      <p:sp>
        <p:nvSpPr>
          <p:cNvPr id="34" name="Text 32"/>
          <p:cNvSpPr/>
          <p:nvPr/>
        </p:nvSpPr>
        <p:spPr>
          <a:xfrm>
            <a:off x="274320" y="4361688"/>
            <a:ext cx="8641080" cy="21031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✅  Geography shaped India's CLIMATE, CULTURE, HISTORY &amp; CIVILISATION</a:t>
            </a:r>
            <a:endParaRPr lang="en-US" sz="950" dirty="0"/>
          </a:p>
        </p:txBody>
      </p:sp>
      <p:sp>
        <p:nvSpPr>
          <p:cNvPr id="35" name="Text 33"/>
          <p:cNvSpPr/>
          <p:nvPr/>
        </p:nvSpPr>
        <p:spPr>
          <a:xfrm>
            <a:off x="274320" y="4590288"/>
            <a:ext cx="8641080" cy="21031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✅  Rivers, mountains, deserts &amp; coasts affect how people LIVE, WORK &amp; EAT</a:t>
            </a:r>
            <a:endParaRPr lang="en-US" sz="950" dirty="0"/>
          </a:p>
        </p:txBody>
      </p:sp>
      <p:sp>
        <p:nvSpPr>
          <p:cNvPr id="36" name="Text 34"/>
          <p:cNvSpPr/>
          <p:nvPr/>
        </p:nvSpPr>
        <p:spPr>
          <a:xfrm>
            <a:off x="274320" y="4818888"/>
            <a:ext cx="8641080" cy="21031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✅  'Sāre jahān se achchha' – India is truly amazing!  🇮🇳</a:t>
            </a:r>
            <a:endParaRPr lang="en-US" sz="950" dirty="0"/>
          </a:p>
        </p:txBody>
      </p:sp>
      <p:sp>
        <p:nvSpPr>
          <p:cNvPr id="37" name="Shape 35"/>
          <p:cNvSpPr/>
          <p:nvPr/>
        </p:nvSpPr>
        <p:spPr>
          <a:xfrm>
            <a:off x="2743200" y="4800600"/>
            <a:ext cx="3657600" cy="274320"/>
          </a:xfrm>
          <a:prstGeom prst="roundRect">
            <a:avLst>
              <a:gd name="adj" fmla="val 20000"/>
            </a:avLst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38" name="Text 36"/>
          <p:cNvSpPr/>
          <p:nvPr/>
        </p:nvSpPr>
        <p:spPr>
          <a:xfrm>
            <a:off x="2743200" y="4818888"/>
            <a:ext cx="3657600" cy="2377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7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📱 UNIQUE STUDY POINT  |  uniquestudyonline.com  |  ☎ 8103405051</a:t>
            </a:r>
            <a:endParaRPr lang="en-US" sz="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E8EA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640080"/>
          </a:xfrm>
          <a:prstGeom prst="rect">
            <a:avLst/>
          </a:prstGeom>
          <a:solidFill>
            <a:srgbClr val="6A1B9A"/>
          </a:solidFill>
          <a:ln w="12700">
            <a:solidFill>
              <a:srgbClr val="6A1B9A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0" y="45720"/>
            <a:ext cx="91440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22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🏔  The Himalayas – Abode of Snow</a:t>
            </a:r>
            <a:endParaRPr lang="en-US" sz="22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880" y="731520"/>
            <a:ext cx="5120640" cy="237744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137160" y="3200400"/>
            <a:ext cx="2834640" cy="1691640"/>
          </a:xfrm>
          <a:prstGeom prst="roundRect">
            <a:avLst>
              <a:gd name="adj" fmla="val 8108"/>
            </a:avLst>
          </a:prstGeom>
          <a:solidFill>
            <a:srgbClr val="6A1B9A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6" name="Text 3"/>
          <p:cNvSpPr/>
          <p:nvPr/>
        </p:nvSpPr>
        <p:spPr>
          <a:xfrm>
            <a:off x="164592" y="3227832"/>
            <a:ext cx="278892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🏔 HIMADRI</a:t>
            </a:r>
            <a:endParaRPr lang="en-US" sz="1300" dirty="0"/>
          </a:p>
        </p:txBody>
      </p:sp>
      <p:sp>
        <p:nvSpPr>
          <p:cNvPr id="7" name="Text 4"/>
          <p:cNvSpPr/>
          <p:nvPr/>
        </p:nvSpPr>
        <p:spPr>
          <a:xfrm>
            <a:off x="164592" y="3547872"/>
            <a:ext cx="2788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900" i="1" dirty="0">
                <a:solidFill>
                  <a:srgbClr val="FFD6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Greater Himalayas</a:t>
            </a:r>
            <a:endParaRPr lang="en-US" sz="900" dirty="0"/>
          </a:p>
        </p:txBody>
      </p:sp>
      <p:sp>
        <p:nvSpPr>
          <p:cNvPr id="8" name="Text 5"/>
          <p:cNvSpPr/>
          <p:nvPr/>
        </p:nvSpPr>
        <p:spPr>
          <a:xfrm>
            <a:off x="201168" y="3776472"/>
            <a:ext cx="2743200" cy="10515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Highest range • Mt. Everest (8,848m)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Kanchenjunga • Snow-covered all year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Few human settlements</a:t>
            </a:r>
            <a:endParaRPr lang="en-US" sz="900" dirty="0"/>
          </a:p>
        </p:txBody>
      </p:sp>
      <p:sp>
        <p:nvSpPr>
          <p:cNvPr id="9" name="Shape 6"/>
          <p:cNvSpPr/>
          <p:nvPr/>
        </p:nvSpPr>
        <p:spPr>
          <a:xfrm>
            <a:off x="3108960" y="3200400"/>
            <a:ext cx="2834640" cy="1691640"/>
          </a:xfrm>
          <a:prstGeom prst="roundRect">
            <a:avLst>
              <a:gd name="adj" fmla="val 8108"/>
            </a:avLst>
          </a:prstGeom>
          <a:solidFill>
            <a:srgbClr val="2E7D32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10" name="Text 7"/>
          <p:cNvSpPr/>
          <p:nvPr/>
        </p:nvSpPr>
        <p:spPr>
          <a:xfrm>
            <a:off x="3136392" y="3227832"/>
            <a:ext cx="278892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🌿 HIMACHAL</a:t>
            </a:r>
            <a:endParaRPr lang="en-US" sz="1300" dirty="0"/>
          </a:p>
        </p:txBody>
      </p:sp>
      <p:sp>
        <p:nvSpPr>
          <p:cNvPr id="11" name="Text 8"/>
          <p:cNvSpPr/>
          <p:nvPr/>
        </p:nvSpPr>
        <p:spPr>
          <a:xfrm>
            <a:off x="3136392" y="3547872"/>
            <a:ext cx="2788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900" i="1" dirty="0">
                <a:solidFill>
                  <a:srgbClr val="FFD6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Lower Himalayas</a:t>
            </a:r>
            <a:endParaRPr lang="en-US" sz="900" dirty="0"/>
          </a:p>
        </p:txBody>
      </p:sp>
      <p:sp>
        <p:nvSpPr>
          <p:cNvPr id="12" name="Text 9"/>
          <p:cNvSpPr/>
          <p:nvPr/>
        </p:nvSpPr>
        <p:spPr>
          <a:xfrm>
            <a:off x="3172968" y="3776472"/>
            <a:ext cx="2743200" cy="10515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South of Himadri • Moderate climate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Rich biodiversity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Hill stations: Shimla, Nainital,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Darjeeling, Mussoorie</a:t>
            </a:r>
            <a:endParaRPr lang="en-US" sz="900" dirty="0"/>
          </a:p>
        </p:txBody>
      </p:sp>
      <p:sp>
        <p:nvSpPr>
          <p:cNvPr id="13" name="Shape 10"/>
          <p:cNvSpPr/>
          <p:nvPr/>
        </p:nvSpPr>
        <p:spPr>
          <a:xfrm>
            <a:off x="6080760" y="3200400"/>
            <a:ext cx="2834640" cy="1691640"/>
          </a:xfrm>
          <a:prstGeom prst="roundRect">
            <a:avLst>
              <a:gd name="adj" fmla="val 8108"/>
            </a:avLst>
          </a:prstGeom>
          <a:solidFill>
            <a:srgbClr val="00897B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14" name="Text 11"/>
          <p:cNvSpPr/>
          <p:nvPr/>
        </p:nvSpPr>
        <p:spPr>
          <a:xfrm>
            <a:off x="6108192" y="3227832"/>
            <a:ext cx="278892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🌳 SHIVALIK</a:t>
            </a:r>
            <a:endParaRPr lang="en-US" sz="1300" dirty="0"/>
          </a:p>
        </p:txBody>
      </p:sp>
      <p:sp>
        <p:nvSpPr>
          <p:cNvPr id="15" name="Text 12"/>
          <p:cNvSpPr/>
          <p:nvPr/>
        </p:nvSpPr>
        <p:spPr>
          <a:xfrm>
            <a:off x="6108192" y="3547872"/>
            <a:ext cx="2788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900" i="1" dirty="0">
                <a:solidFill>
                  <a:srgbClr val="FFD6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Outer Himalayas</a:t>
            </a:r>
            <a:endParaRPr lang="en-US" sz="900" dirty="0"/>
          </a:p>
        </p:txBody>
      </p:sp>
      <p:sp>
        <p:nvSpPr>
          <p:cNvPr id="16" name="Text 13"/>
          <p:cNvSpPr/>
          <p:nvPr/>
        </p:nvSpPr>
        <p:spPr>
          <a:xfrm>
            <a:off x="6144768" y="3776472"/>
            <a:ext cx="2743200" cy="10515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Outermost &amp; lowest range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Rolling hills &amp; dense forests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Rich wildlife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Transition to Gangetic Plains</a:t>
            </a:r>
            <a:endParaRPr lang="en-US" sz="900" dirty="0"/>
          </a:p>
        </p:txBody>
      </p:sp>
      <p:sp>
        <p:nvSpPr>
          <p:cNvPr id="17" name="Shape 14"/>
          <p:cNvSpPr/>
          <p:nvPr/>
        </p:nvSpPr>
        <p:spPr>
          <a:xfrm>
            <a:off x="5486400" y="749808"/>
            <a:ext cx="3474720" cy="2331720"/>
          </a:xfrm>
          <a:prstGeom prst="roundRect">
            <a:avLst>
              <a:gd name="adj" fmla="val 5882"/>
            </a:avLst>
          </a:prstGeom>
          <a:solidFill>
            <a:srgbClr val="FFF8E1"/>
          </a:solidFill>
          <a:ln w="25400">
            <a:solidFill>
              <a:srgbClr val="FFA000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18" name="Text 15"/>
          <p:cNvSpPr/>
          <p:nvPr/>
        </p:nvSpPr>
        <p:spPr>
          <a:xfrm>
            <a:off x="5532120" y="795528"/>
            <a:ext cx="338328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C6282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⭐ EXAM MUST-KNOW</a:t>
            </a:r>
            <a:endParaRPr lang="en-US" sz="1200" dirty="0"/>
          </a:p>
        </p:txBody>
      </p:sp>
      <p:sp>
        <p:nvSpPr>
          <p:cNvPr id="19" name="Text 16"/>
          <p:cNvSpPr/>
          <p:nvPr/>
        </p:nvSpPr>
        <p:spPr>
          <a:xfrm>
            <a:off x="5559552" y="1188720"/>
            <a:ext cx="33375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1A237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📏 Length: 2500 km (W→E)</a:t>
            </a:r>
            <a:endParaRPr lang="en-US" sz="850" dirty="0"/>
          </a:p>
        </p:txBody>
      </p:sp>
      <p:sp>
        <p:nvSpPr>
          <p:cNvPr id="20" name="Text 17"/>
          <p:cNvSpPr/>
          <p:nvPr/>
        </p:nvSpPr>
        <p:spPr>
          <a:xfrm>
            <a:off x="5559552" y="1463040"/>
            <a:ext cx="33375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1A237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🌍 Spans 6 countries (India, Nepal,</a:t>
            </a:r>
            <a:endParaRPr lang="en-US" sz="850" dirty="0"/>
          </a:p>
          <a:p>
            <a:pPr indent="0" marL="0">
              <a:buNone/>
            </a:pPr>
            <a:r>
              <a:rPr lang="en-US" sz="850" dirty="0">
                <a:solidFill>
                  <a:srgbClr val="1A237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  Bhutan, China, Pakistan, Afghanistan)</a:t>
            </a:r>
            <a:endParaRPr lang="en-US" sz="850" dirty="0"/>
          </a:p>
        </p:txBody>
      </p:sp>
      <p:sp>
        <p:nvSpPr>
          <p:cNvPr id="21" name="Text 18"/>
          <p:cNvSpPr/>
          <p:nvPr/>
        </p:nvSpPr>
        <p:spPr>
          <a:xfrm>
            <a:off x="5559552" y="1737360"/>
            <a:ext cx="33375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1A237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🏔 '8-Thousanders' = peaks &gt;8000m</a:t>
            </a:r>
            <a:endParaRPr lang="en-US" sz="850" dirty="0"/>
          </a:p>
        </p:txBody>
      </p:sp>
      <p:sp>
        <p:nvSpPr>
          <p:cNvPr id="22" name="Text 19"/>
          <p:cNvSpPr/>
          <p:nvPr/>
        </p:nvSpPr>
        <p:spPr>
          <a:xfrm>
            <a:off x="5559552" y="2011680"/>
            <a:ext cx="33375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1A237E"/>
                </a:solidFill>
                <a:highlight>
                  <a:srgbClr val="FFF176"/>
                </a:highlight>
                <a:latin typeface="Calibri" pitchFamily="34" charset="0"/>
                <a:ea typeface="Calibri" pitchFamily="34" charset="-122"/>
                <a:cs typeface="Calibri" pitchFamily="34" charset="-120"/>
              </a:rPr>
              <a:t>💧 'Water Tower of Asia' – feeds</a:t>
            </a:r>
            <a:endParaRPr lang="en-US" sz="850" dirty="0"/>
          </a:p>
          <a:p>
            <a:pPr indent="0" marL="0">
              <a:buNone/>
            </a:pPr>
            <a:r>
              <a:rPr lang="en-US" sz="850" dirty="0">
                <a:solidFill>
                  <a:srgbClr val="1A237E"/>
                </a:solidFill>
                <a:highlight>
                  <a:srgbClr val="FFF176"/>
                </a:highlight>
                <a:latin typeface="Calibri" pitchFamily="34" charset="0"/>
                <a:ea typeface="Calibri" pitchFamily="34" charset="-122"/>
                <a:cs typeface="Calibri" pitchFamily="34" charset="-120"/>
              </a:rPr>
              <a:t>    Ganga, Indus, Brahmaputra</a:t>
            </a:r>
            <a:endParaRPr lang="en-US" sz="850" dirty="0"/>
          </a:p>
        </p:txBody>
      </p:sp>
      <p:sp>
        <p:nvSpPr>
          <p:cNvPr id="23" name="Text 20"/>
          <p:cNvSpPr/>
          <p:nvPr/>
        </p:nvSpPr>
        <p:spPr>
          <a:xfrm>
            <a:off x="5559552" y="2286000"/>
            <a:ext cx="33375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1A237E"/>
                </a:solidFill>
                <a:highlight>
                  <a:srgbClr val="FFF176"/>
                </a:highlight>
                <a:latin typeface="Calibri" pitchFamily="34" charset="0"/>
                <a:ea typeface="Calibri" pitchFamily="34" charset="-122"/>
                <a:cs typeface="Calibri" pitchFamily="34" charset="-120"/>
              </a:rPr>
              <a:t>📖 'Himalaya' = hima (snow) +</a:t>
            </a:r>
            <a:endParaRPr lang="en-US" sz="850" dirty="0"/>
          </a:p>
          <a:p>
            <a:pPr indent="0" marL="0">
              <a:buNone/>
            </a:pPr>
            <a:r>
              <a:rPr lang="en-US" sz="850" dirty="0">
                <a:solidFill>
                  <a:srgbClr val="1A237E"/>
                </a:solidFill>
                <a:highlight>
                  <a:srgbClr val="FFF176"/>
                </a:highlight>
                <a:latin typeface="Calibri" pitchFamily="34" charset="0"/>
                <a:ea typeface="Calibri" pitchFamily="34" charset="-122"/>
                <a:cs typeface="Calibri" pitchFamily="34" charset="-120"/>
              </a:rPr>
              <a:t>    ālaya (abode) in Sanskrit</a:t>
            </a:r>
            <a:endParaRPr lang="en-US" sz="850" dirty="0"/>
          </a:p>
        </p:txBody>
      </p:sp>
      <p:sp>
        <p:nvSpPr>
          <p:cNvPr id="24" name="Text 21"/>
          <p:cNvSpPr/>
          <p:nvPr/>
        </p:nvSpPr>
        <p:spPr>
          <a:xfrm>
            <a:off x="5559552" y="2560320"/>
            <a:ext cx="33375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1A237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🌱 Still growing 5mm/year!</a:t>
            </a:r>
            <a:endParaRPr lang="en-US" sz="850" dirty="0"/>
          </a:p>
        </p:txBody>
      </p:sp>
      <p:sp>
        <p:nvSpPr>
          <p:cNvPr id="25" name="Text 22"/>
          <p:cNvSpPr/>
          <p:nvPr/>
        </p:nvSpPr>
        <p:spPr>
          <a:xfrm>
            <a:off x="5559552" y="2834640"/>
            <a:ext cx="33375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1A237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🪨 Formed: India collided with</a:t>
            </a:r>
            <a:endParaRPr lang="en-US" sz="850" dirty="0"/>
          </a:p>
          <a:p>
            <a:pPr indent="0" marL="0">
              <a:buNone/>
            </a:pPr>
            <a:r>
              <a:rPr lang="en-US" sz="850" dirty="0">
                <a:solidFill>
                  <a:srgbClr val="1A237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  Eurasia ~50 million years ago</a:t>
            </a:r>
            <a:endParaRPr lang="en-US" sz="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3E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640080"/>
          </a:xfrm>
          <a:prstGeom prst="rect">
            <a:avLst/>
          </a:prstGeom>
          <a:solidFill>
            <a:srgbClr val="4527A0"/>
          </a:solidFill>
          <a:ln w="12700">
            <a:solidFill>
              <a:srgbClr val="4527A0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0" y="45720"/>
            <a:ext cx="91440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20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🧊  How Were the Himalayas Formed?  +  Gaumukh</a:t>
            </a:r>
            <a:endParaRPr lang="en-US" sz="20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880" y="731520"/>
            <a:ext cx="4114800" cy="2560320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560" y="731520"/>
            <a:ext cx="4480560" cy="2560320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182880" y="3429000"/>
            <a:ext cx="4114800" cy="1572768"/>
          </a:xfrm>
          <a:prstGeom prst="roundRect">
            <a:avLst>
              <a:gd name="adj" fmla="val 6977"/>
            </a:avLst>
          </a:prstGeom>
          <a:solidFill>
            <a:srgbClr val="1565C0"/>
          </a:solidFill>
          <a:ln w="12700">
            <a:solidFill>
              <a:srgbClr val="42A5F5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7" name="Text 3"/>
          <p:cNvSpPr/>
          <p:nvPr/>
        </p:nvSpPr>
        <p:spPr>
          <a:xfrm>
            <a:off x="228600" y="3456432"/>
            <a:ext cx="402336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FFD600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🐄 GAUMUKH – 'Cow's Mouth'</a:t>
            </a:r>
            <a:endParaRPr lang="en-US" sz="1200" dirty="0"/>
          </a:p>
        </p:txBody>
      </p:sp>
      <p:sp>
        <p:nvSpPr>
          <p:cNvPr id="8" name="Text 4"/>
          <p:cNvSpPr/>
          <p:nvPr/>
        </p:nvSpPr>
        <p:spPr>
          <a:xfrm>
            <a:off x="256032" y="3840480"/>
            <a:ext cx="397764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Edge of Gangotri Glacier (one of India's largest)</a:t>
            </a:r>
            <a:endParaRPr lang="en-US" sz="900" dirty="0"/>
          </a:p>
        </p:txBody>
      </p:sp>
      <p:sp>
        <p:nvSpPr>
          <p:cNvPr id="9" name="Text 5"/>
          <p:cNvSpPr/>
          <p:nvPr/>
        </p:nvSpPr>
        <p:spPr>
          <a:xfrm>
            <a:off x="256032" y="4059936"/>
            <a:ext cx="397764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Bhagirathi River originates here → joins Ganga</a:t>
            </a:r>
            <a:endParaRPr lang="en-US" sz="900" dirty="0"/>
          </a:p>
        </p:txBody>
      </p:sp>
      <p:sp>
        <p:nvSpPr>
          <p:cNvPr id="10" name="Text 6"/>
          <p:cNvSpPr/>
          <p:nvPr/>
        </p:nvSpPr>
        <p:spPr>
          <a:xfrm>
            <a:off x="256032" y="4279392"/>
            <a:ext cx="397764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Located in Uttarakhand</a:t>
            </a:r>
            <a:endParaRPr lang="en-US" sz="900" dirty="0"/>
          </a:p>
        </p:txBody>
      </p:sp>
      <p:sp>
        <p:nvSpPr>
          <p:cNvPr id="11" name="Text 7"/>
          <p:cNvSpPr/>
          <p:nvPr/>
        </p:nvSpPr>
        <p:spPr>
          <a:xfrm>
            <a:off x="256032" y="4498848"/>
            <a:ext cx="397764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Sacred pilgrimage + trekking destination</a:t>
            </a:r>
            <a:endParaRPr lang="en-US" sz="900" dirty="0"/>
          </a:p>
        </p:txBody>
      </p:sp>
      <p:sp>
        <p:nvSpPr>
          <p:cNvPr id="12" name="Text 8"/>
          <p:cNvSpPr/>
          <p:nvPr/>
        </p:nvSpPr>
        <p:spPr>
          <a:xfrm>
            <a:off x="256032" y="4718304"/>
            <a:ext cx="397764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'Next time you see Ganga – it started HERE!'</a:t>
            </a:r>
            <a:endParaRPr lang="en-US" sz="900" dirty="0"/>
          </a:p>
        </p:txBody>
      </p:sp>
      <p:sp>
        <p:nvSpPr>
          <p:cNvPr id="13" name="Shape 9"/>
          <p:cNvSpPr/>
          <p:nvPr/>
        </p:nvSpPr>
        <p:spPr>
          <a:xfrm>
            <a:off x="4480560" y="3429000"/>
            <a:ext cx="4480560" cy="1572768"/>
          </a:xfrm>
          <a:prstGeom prst="roundRect">
            <a:avLst>
              <a:gd name="adj" fmla="val 6977"/>
            </a:avLst>
          </a:prstGeom>
          <a:solidFill>
            <a:srgbClr val="6A1B9A"/>
          </a:solidFill>
          <a:ln w="12700">
            <a:solidFill>
              <a:srgbClr val="CE93D8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14" name="Text 10"/>
          <p:cNvSpPr/>
          <p:nvPr/>
        </p:nvSpPr>
        <p:spPr>
          <a:xfrm>
            <a:off x="4526280" y="3456432"/>
            <a:ext cx="438912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FFD600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🌍 FORMATION STORY</a:t>
            </a:r>
            <a:endParaRPr lang="en-US" sz="1200" dirty="0"/>
          </a:p>
        </p:txBody>
      </p:sp>
      <p:sp>
        <p:nvSpPr>
          <p:cNvPr id="15" name="Text 11"/>
          <p:cNvSpPr/>
          <p:nvPr/>
        </p:nvSpPr>
        <p:spPr>
          <a:xfrm>
            <a:off x="4526280" y="3840480"/>
            <a:ext cx="438912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1️⃣  71 MY ago – India splits from Gondwana</a:t>
            </a:r>
            <a:endParaRPr lang="en-US" sz="900" dirty="0"/>
          </a:p>
        </p:txBody>
      </p:sp>
      <p:sp>
        <p:nvSpPr>
          <p:cNvPr id="16" name="Text 12"/>
          <p:cNvSpPr/>
          <p:nvPr/>
        </p:nvSpPr>
        <p:spPr>
          <a:xfrm>
            <a:off x="4526280" y="4059936"/>
            <a:ext cx="438912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2️⃣  55 MY ago – Tethys Ocean shrinking</a:t>
            </a:r>
            <a:endParaRPr lang="en-US" sz="900" dirty="0"/>
          </a:p>
        </p:txBody>
      </p:sp>
      <p:sp>
        <p:nvSpPr>
          <p:cNvPr id="17" name="Text 13"/>
          <p:cNvSpPr/>
          <p:nvPr/>
        </p:nvSpPr>
        <p:spPr>
          <a:xfrm>
            <a:off x="4526280" y="4279392"/>
            <a:ext cx="438912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3️⃣  38 MY ago – India nearing Eurasian Plate</a:t>
            </a:r>
            <a:endParaRPr lang="en-US" sz="900" dirty="0"/>
          </a:p>
        </p:txBody>
      </p:sp>
      <p:sp>
        <p:nvSpPr>
          <p:cNvPr id="18" name="Text 14"/>
          <p:cNvSpPr/>
          <p:nvPr/>
        </p:nvSpPr>
        <p:spPr>
          <a:xfrm>
            <a:off x="4526280" y="4498848"/>
            <a:ext cx="438912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4️⃣  10 MY ago – Plates collide → crust buckles</a:t>
            </a:r>
            <a:endParaRPr lang="en-US" sz="900" dirty="0"/>
          </a:p>
        </p:txBody>
      </p:sp>
      <p:sp>
        <p:nvSpPr>
          <p:cNvPr id="19" name="Text 15"/>
          <p:cNvSpPr/>
          <p:nvPr/>
        </p:nvSpPr>
        <p:spPr>
          <a:xfrm>
            <a:off x="4526280" y="4718304"/>
            <a:ext cx="438912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5️⃣  Today – Mountains STILL growing! (5mm/yr)</a:t>
            </a:r>
            <a:endParaRPr lang="en-US" sz="9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E8F5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640080"/>
          </a:xfrm>
          <a:prstGeom prst="rect">
            <a:avLst/>
          </a:prstGeom>
          <a:solidFill>
            <a:srgbClr val="1B5E20"/>
          </a:solidFill>
          <a:ln w="12700">
            <a:solidFill>
              <a:srgbClr val="1B5E20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0" y="45720"/>
            <a:ext cx="91440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🪨 Folded Rocks  •  🏠 Kath-Kuni Houses  •  🦁 Himalayan Wildlife</a:t>
            </a:r>
            <a:endParaRPr lang="en-US" sz="17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880" y="731520"/>
            <a:ext cx="4114800" cy="2194560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4840" y="731520"/>
            <a:ext cx="4480560" cy="2194560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137160" y="3017520"/>
            <a:ext cx="2880360" cy="1901952"/>
          </a:xfrm>
          <a:prstGeom prst="roundRect">
            <a:avLst>
              <a:gd name="adj" fmla="val 5769"/>
            </a:avLst>
          </a:prstGeom>
          <a:solidFill>
            <a:srgbClr val="4E342E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7" name="Text 3"/>
          <p:cNvSpPr/>
          <p:nvPr/>
        </p:nvSpPr>
        <p:spPr>
          <a:xfrm>
            <a:off x="164592" y="3044952"/>
            <a:ext cx="283464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🪨 Folded Rocks</a:t>
            </a:r>
            <a:endParaRPr lang="en-US" sz="1100" dirty="0"/>
          </a:p>
        </p:txBody>
      </p:sp>
      <p:sp>
        <p:nvSpPr>
          <p:cNvPr id="8" name="Text 4"/>
          <p:cNvSpPr/>
          <p:nvPr/>
        </p:nvSpPr>
        <p:spPr>
          <a:xfrm>
            <a:off x="201168" y="3410712"/>
            <a:ext cx="2788920" cy="14630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Ocean floor pushed up by plate collision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Rocks compressed like a 'panini press'!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Ancient ocean floor now forms Himalayas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Can see layers in hillside rock-cuts</a:t>
            </a:r>
            <a:endParaRPr lang="en-US" sz="900" dirty="0"/>
          </a:p>
        </p:txBody>
      </p:sp>
      <p:sp>
        <p:nvSpPr>
          <p:cNvPr id="9" name="Shape 5"/>
          <p:cNvSpPr/>
          <p:nvPr/>
        </p:nvSpPr>
        <p:spPr>
          <a:xfrm>
            <a:off x="3136392" y="3017520"/>
            <a:ext cx="2880360" cy="1901952"/>
          </a:xfrm>
          <a:prstGeom prst="roundRect">
            <a:avLst>
              <a:gd name="adj" fmla="val 5769"/>
            </a:avLst>
          </a:prstGeom>
          <a:solidFill>
            <a:srgbClr val="00897B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10" name="Text 6"/>
          <p:cNvSpPr/>
          <p:nvPr/>
        </p:nvSpPr>
        <p:spPr>
          <a:xfrm>
            <a:off x="3163824" y="3044952"/>
            <a:ext cx="283464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🏠 Kath-Kuni Style</a:t>
            </a:r>
            <a:endParaRPr lang="en-US" sz="1100" dirty="0"/>
          </a:p>
        </p:txBody>
      </p:sp>
      <p:sp>
        <p:nvSpPr>
          <p:cNvPr id="11" name="Text 7"/>
          <p:cNvSpPr/>
          <p:nvPr/>
        </p:nvSpPr>
        <p:spPr>
          <a:xfrm>
            <a:off x="3200400" y="3410712"/>
            <a:ext cx="2788920" cy="14630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Kath = Wood  |  Kuni = Corner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Interlocking timber + dry stone walls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Earthquake resistant design!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Found in Himachal Pradesh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Sustainable &amp; indigenous architecture</a:t>
            </a:r>
            <a:endParaRPr lang="en-US" sz="900" dirty="0"/>
          </a:p>
        </p:txBody>
      </p:sp>
      <p:sp>
        <p:nvSpPr>
          <p:cNvPr id="12" name="Shape 8"/>
          <p:cNvSpPr/>
          <p:nvPr/>
        </p:nvSpPr>
        <p:spPr>
          <a:xfrm>
            <a:off x="6135624" y="3017520"/>
            <a:ext cx="2880360" cy="1901952"/>
          </a:xfrm>
          <a:prstGeom prst="roundRect">
            <a:avLst>
              <a:gd name="adj" fmla="val 5769"/>
            </a:avLst>
          </a:prstGeom>
          <a:solidFill>
            <a:srgbClr val="2E7D32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13" name="Text 9"/>
          <p:cNvSpPr/>
          <p:nvPr/>
        </p:nvSpPr>
        <p:spPr>
          <a:xfrm>
            <a:off x="6163056" y="3044952"/>
            <a:ext cx="283464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🦁 Himalayan Wildlife</a:t>
            </a:r>
            <a:endParaRPr lang="en-US" sz="1100" dirty="0"/>
          </a:p>
        </p:txBody>
      </p:sp>
      <p:sp>
        <p:nvSpPr>
          <p:cNvPr id="14" name="Text 10"/>
          <p:cNvSpPr/>
          <p:nvPr/>
        </p:nvSpPr>
        <p:spPr>
          <a:xfrm>
            <a:off x="6199632" y="3410712"/>
            <a:ext cx="2788920" cy="14630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Snow Leopard – 'Ghost of Mountains'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Himalayan Monal – State bird of Uttarakhand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Rhododendron – sherbet made from flowers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Beas River – flows through Manali/Kullu</a:t>
            </a:r>
            <a:endParaRPr lang="en-US" sz="900" dirty="0"/>
          </a:p>
          <a:p>
            <a:pPr indent="0" marL="0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Great Himalayan NP – UNESCO Heritage</a:t>
            </a:r>
            <a:endParaRPr lang="en-US" sz="9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E0F7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640080"/>
          </a:xfrm>
          <a:prstGeom prst="rect">
            <a:avLst/>
          </a:prstGeom>
          <a:solidFill>
            <a:srgbClr val="00897B"/>
          </a:solidFill>
          <a:ln w="12700">
            <a:solidFill>
              <a:srgbClr val="00897B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0" y="45720"/>
            <a:ext cx="91440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22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🏜  Cold Desert of India – LADAKH</a:t>
            </a:r>
            <a:endParaRPr lang="en-US" sz="22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880" y="731520"/>
            <a:ext cx="5029200" cy="2286000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3108960"/>
            <a:ext cx="5029200" cy="1828800"/>
          </a:xfrm>
          <a:prstGeom prst="rect">
            <a:avLst/>
          </a:prstGeom>
        </p:spPr>
      </p:pic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9240" y="2194560"/>
            <a:ext cx="3611880" cy="2697480"/>
          </a:xfrm>
          <a:prstGeom prst="rect">
            <a:avLst/>
          </a:prstGeom>
        </p:spPr>
      </p:pic>
      <p:sp>
        <p:nvSpPr>
          <p:cNvPr id="7" name="Shape 2"/>
          <p:cNvSpPr/>
          <p:nvPr/>
        </p:nvSpPr>
        <p:spPr>
          <a:xfrm>
            <a:off x="5349240" y="731520"/>
            <a:ext cx="3611880" cy="1417320"/>
          </a:xfrm>
          <a:prstGeom prst="roundRect">
            <a:avLst>
              <a:gd name="adj" fmla="val 9677"/>
            </a:avLst>
          </a:prstGeom>
          <a:solidFill>
            <a:srgbClr val="FFF8E1"/>
          </a:solidFill>
          <a:ln w="25400">
            <a:solidFill>
              <a:srgbClr val="FFA000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8" name="Text 3"/>
          <p:cNvSpPr/>
          <p:nvPr/>
        </p:nvSpPr>
        <p:spPr>
          <a:xfrm>
            <a:off x="5394960" y="758952"/>
            <a:ext cx="352044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C6282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⭐ EXAM POINTS – LADAKH</a:t>
            </a:r>
            <a:endParaRPr lang="en-US" sz="1100" dirty="0"/>
          </a:p>
        </p:txBody>
      </p:sp>
      <p:sp>
        <p:nvSpPr>
          <p:cNvPr id="9" name="Text 4"/>
          <p:cNvSpPr/>
          <p:nvPr/>
        </p:nvSpPr>
        <p:spPr>
          <a:xfrm>
            <a:off x="5413248" y="1143000"/>
            <a:ext cx="3474720" cy="1554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1A237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❄️  Cold Desert – winter temp: BELOW –30°C</a:t>
            </a:r>
            <a:endParaRPr lang="en-US" sz="850" dirty="0"/>
          </a:p>
        </p:txBody>
      </p:sp>
      <p:sp>
        <p:nvSpPr>
          <p:cNvPr id="10" name="Text 5"/>
          <p:cNvSpPr/>
          <p:nvPr/>
        </p:nvSpPr>
        <p:spPr>
          <a:xfrm>
            <a:off x="5413248" y="1307592"/>
            <a:ext cx="3474720" cy="1554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1A237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🌙 Called 'MOONLAND' – lunar landscape</a:t>
            </a:r>
            <a:endParaRPr lang="en-US" sz="850" dirty="0"/>
          </a:p>
        </p:txBody>
      </p:sp>
      <p:sp>
        <p:nvSpPr>
          <p:cNvPr id="11" name="Text 6"/>
          <p:cNvSpPr/>
          <p:nvPr/>
        </p:nvSpPr>
        <p:spPr>
          <a:xfrm>
            <a:off x="5413248" y="1472184"/>
            <a:ext cx="3474720" cy="1554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1A237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💧 Pangong Tso: 'Tso' = lake in Ladakhi</a:t>
            </a:r>
            <a:endParaRPr lang="en-US" sz="850" dirty="0"/>
          </a:p>
        </p:txBody>
      </p:sp>
      <p:sp>
        <p:nvSpPr>
          <p:cNvPr id="12" name="Text 7"/>
          <p:cNvSpPr/>
          <p:nvPr/>
        </p:nvSpPr>
        <p:spPr>
          <a:xfrm>
            <a:off x="5413248" y="1636776"/>
            <a:ext cx="3474720" cy="1554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1A237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🐂 Yaks: milk, meat, wool, dung-fuel, transport</a:t>
            </a:r>
            <a:endParaRPr lang="en-US" sz="850" dirty="0"/>
          </a:p>
        </p:txBody>
      </p:sp>
      <p:sp>
        <p:nvSpPr>
          <p:cNvPr id="13" name="Text 8"/>
          <p:cNvSpPr/>
          <p:nvPr/>
        </p:nvSpPr>
        <p:spPr>
          <a:xfrm>
            <a:off x="5413248" y="1801368"/>
            <a:ext cx="3474720" cy="1554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1A237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🏛  Known for ancient monasteries</a:t>
            </a:r>
            <a:endParaRPr lang="en-US" sz="850" dirty="0"/>
          </a:p>
        </p:txBody>
      </p:sp>
      <p:sp>
        <p:nvSpPr>
          <p:cNvPr id="14" name="Text 9"/>
          <p:cNvSpPr/>
          <p:nvPr/>
        </p:nvSpPr>
        <p:spPr>
          <a:xfrm>
            <a:off x="5413248" y="1965960"/>
            <a:ext cx="3474720" cy="1554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1A237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🎉 Festivals: Losar, Hemis Festival</a:t>
            </a:r>
            <a:endParaRPr lang="en-US" sz="8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E1F5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640080"/>
          </a:xfrm>
          <a:prstGeom prst="rect">
            <a:avLst/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0" y="45720"/>
            <a:ext cx="91440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22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💙  Pangong Tso – Amazing Facts</a:t>
            </a:r>
            <a:endParaRPr lang="en-US" sz="22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880" y="731520"/>
            <a:ext cx="8778240" cy="274320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137160" y="3593592"/>
            <a:ext cx="1691640" cy="1371600"/>
          </a:xfrm>
          <a:prstGeom prst="roundRect">
            <a:avLst>
              <a:gd name="adj" fmla="val 8000"/>
            </a:avLst>
          </a:prstGeom>
          <a:solidFill>
            <a:srgbClr val="1565C0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6" name="Text 3"/>
          <p:cNvSpPr/>
          <p:nvPr/>
        </p:nvSpPr>
        <p:spPr>
          <a:xfrm>
            <a:off x="164592" y="3621024"/>
            <a:ext cx="164592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🌊 SALTY WATER</a:t>
            </a:r>
            <a:endParaRPr lang="en-US" sz="900" dirty="0"/>
          </a:p>
        </p:txBody>
      </p:sp>
      <p:sp>
        <p:nvSpPr>
          <p:cNvPr id="7" name="Text 4"/>
          <p:cNvSpPr/>
          <p:nvPr/>
        </p:nvSpPr>
        <p:spPr>
          <a:xfrm>
            <a:off x="164592" y="3977640"/>
            <a:ext cx="1645920" cy="9601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Endorheic lake –</a:t>
            </a:r>
            <a:endParaRPr lang="en-US" sz="850" dirty="0"/>
          </a:p>
          <a:p>
            <a:pPr algn="ctr"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no outlet, minerals</a:t>
            </a:r>
            <a:endParaRPr lang="en-US" sz="850" dirty="0"/>
          </a:p>
          <a:p>
            <a:pPr algn="ctr"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build up</a:t>
            </a:r>
            <a:endParaRPr lang="en-US" sz="850" dirty="0"/>
          </a:p>
        </p:txBody>
      </p:sp>
      <p:sp>
        <p:nvSpPr>
          <p:cNvPr id="8" name="Shape 5"/>
          <p:cNvSpPr/>
          <p:nvPr/>
        </p:nvSpPr>
        <p:spPr>
          <a:xfrm>
            <a:off x="1920240" y="3593592"/>
            <a:ext cx="1691640" cy="1371600"/>
          </a:xfrm>
          <a:prstGeom prst="roundRect">
            <a:avLst>
              <a:gd name="adj" fmla="val 8000"/>
            </a:avLst>
          </a:prstGeom>
          <a:solidFill>
            <a:srgbClr val="00897B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9" name="Text 6"/>
          <p:cNvSpPr/>
          <p:nvPr/>
        </p:nvSpPr>
        <p:spPr>
          <a:xfrm>
            <a:off x="1947672" y="3621024"/>
            <a:ext cx="164592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🥶 FROZEN IN WINTER</a:t>
            </a:r>
            <a:endParaRPr lang="en-US" sz="900" dirty="0"/>
          </a:p>
        </p:txBody>
      </p:sp>
      <p:sp>
        <p:nvSpPr>
          <p:cNvPr id="10" name="Text 7"/>
          <p:cNvSpPr/>
          <p:nvPr/>
        </p:nvSpPr>
        <p:spPr>
          <a:xfrm>
            <a:off x="1947672" y="3977640"/>
            <a:ext cx="1645920" cy="9601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Freezes completely –</a:t>
            </a:r>
            <a:endParaRPr lang="en-US" sz="850" dirty="0"/>
          </a:p>
          <a:p>
            <a:pPr algn="ctr"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people &amp; vehicles</a:t>
            </a:r>
            <a:endParaRPr lang="en-US" sz="850" dirty="0"/>
          </a:p>
          <a:p>
            <a:pPr algn="ctr"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cross it on ice!</a:t>
            </a:r>
            <a:endParaRPr lang="en-US" sz="850" dirty="0"/>
          </a:p>
        </p:txBody>
      </p:sp>
      <p:sp>
        <p:nvSpPr>
          <p:cNvPr id="11" name="Shape 8"/>
          <p:cNvSpPr/>
          <p:nvPr/>
        </p:nvSpPr>
        <p:spPr>
          <a:xfrm>
            <a:off x="3703320" y="3593592"/>
            <a:ext cx="1691640" cy="1371600"/>
          </a:xfrm>
          <a:prstGeom prst="roundRect">
            <a:avLst>
              <a:gd name="adj" fmla="val 8000"/>
            </a:avLst>
          </a:prstGeom>
          <a:solidFill>
            <a:srgbClr val="6A1B9A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12" name="Text 9"/>
          <p:cNvSpPr/>
          <p:nvPr/>
        </p:nvSpPr>
        <p:spPr>
          <a:xfrm>
            <a:off x="3730752" y="3621024"/>
            <a:ext cx="164592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📍 BORDER LAKE</a:t>
            </a:r>
            <a:endParaRPr lang="en-US" sz="900" dirty="0"/>
          </a:p>
        </p:txBody>
      </p:sp>
      <p:sp>
        <p:nvSpPr>
          <p:cNvPr id="13" name="Text 10"/>
          <p:cNvSpPr/>
          <p:nvPr/>
        </p:nvSpPr>
        <p:spPr>
          <a:xfrm>
            <a:off x="3730752" y="3977640"/>
            <a:ext cx="1645920" cy="9601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60% in Tibet/China</a:t>
            </a:r>
            <a:endParaRPr lang="en-US" sz="850" dirty="0"/>
          </a:p>
          <a:p>
            <a:pPr algn="ctr"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40% in Ladakh/India</a:t>
            </a:r>
            <a:endParaRPr lang="en-US" sz="850" dirty="0"/>
          </a:p>
        </p:txBody>
      </p:sp>
      <p:sp>
        <p:nvSpPr>
          <p:cNvPr id="14" name="Shape 11"/>
          <p:cNvSpPr/>
          <p:nvPr/>
        </p:nvSpPr>
        <p:spPr>
          <a:xfrm>
            <a:off x="5486400" y="3593592"/>
            <a:ext cx="1691640" cy="1371600"/>
          </a:xfrm>
          <a:prstGeom prst="roundRect">
            <a:avLst>
              <a:gd name="adj" fmla="val 8000"/>
            </a:avLst>
          </a:prstGeom>
          <a:solidFill>
            <a:srgbClr val="2E7D32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15" name="Text 12"/>
          <p:cNvSpPr/>
          <p:nvPr/>
        </p:nvSpPr>
        <p:spPr>
          <a:xfrm>
            <a:off x="5513832" y="3621024"/>
            <a:ext cx="164592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🐦 WILDLIFE HOTSPOT</a:t>
            </a:r>
            <a:endParaRPr lang="en-US" sz="900" dirty="0"/>
          </a:p>
        </p:txBody>
      </p:sp>
      <p:sp>
        <p:nvSpPr>
          <p:cNvPr id="16" name="Text 13"/>
          <p:cNvSpPr/>
          <p:nvPr/>
        </p:nvSpPr>
        <p:spPr>
          <a:xfrm>
            <a:off x="5513832" y="3977640"/>
            <a:ext cx="1645920" cy="9601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Breeding ground for</a:t>
            </a:r>
            <a:endParaRPr lang="en-US" sz="850" dirty="0"/>
          </a:p>
          <a:p>
            <a:pPr algn="ctr"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Bar-headed Goose &amp;</a:t>
            </a:r>
            <a:endParaRPr lang="en-US" sz="850" dirty="0"/>
          </a:p>
          <a:p>
            <a:pPr algn="ctr"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migratory birds</a:t>
            </a:r>
            <a:endParaRPr lang="en-US" sz="850" dirty="0"/>
          </a:p>
        </p:txBody>
      </p:sp>
      <p:sp>
        <p:nvSpPr>
          <p:cNvPr id="17" name="Shape 14"/>
          <p:cNvSpPr/>
          <p:nvPr/>
        </p:nvSpPr>
        <p:spPr>
          <a:xfrm>
            <a:off x="7269480" y="3593592"/>
            <a:ext cx="1691640" cy="1371600"/>
          </a:xfrm>
          <a:prstGeom prst="roundRect">
            <a:avLst>
              <a:gd name="adj" fmla="val 8000"/>
            </a:avLst>
          </a:prstGeom>
          <a:solidFill>
            <a:srgbClr val="FF6F00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18" name="Text 15"/>
          <p:cNvSpPr/>
          <p:nvPr/>
        </p:nvSpPr>
        <p:spPr>
          <a:xfrm>
            <a:off x="7296912" y="3621024"/>
            <a:ext cx="164592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🎨 COLOUR CHANGE</a:t>
            </a:r>
            <a:endParaRPr lang="en-US" sz="900" dirty="0"/>
          </a:p>
        </p:txBody>
      </p:sp>
      <p:sp>
        <p:nvSpPr>
          <p:cNvPr id="19" name="Text 16"/>
          <p:cNvSpPr/>
          <p:nvPr/>
        </p:nvSpPr>
        <p:spPr>
          <a:xfrm>
            <a:off x="7296912" y="3977640"/>
            <a:ext cx="1645920" cy="9601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Deep blue → turquoise</a:t>
            </a:r>
            <a:endParaRPr lang="en-US" sz="850" dirty="0"/>
          </a:p>
          <a:p>
            <a:pPr algn="ctr"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→ green depending</a:t>
            </a:r>
            <a:endParaRPr lang="en-US" sz="850" dirty="0"/>
          </a:p>
          <a:p>
            <a:pPr algn="ctr"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on sunlight!</a:t>
            </a:r>
            <a:endParaRPr lang="en-US" sz="850" dirty="0"/>
          </a:p>
        </p:txBody>
      </p:sp>
      <p:sp>
        <p:nvSpPr>
          <p:cNvPr id="20" name="Shape 17"/>
          <p:cNvSpPr/>
          <p:nvPr/>
        </p:nvSpPr>
        <p:spPr>
          <a:xfrm>
            <a:off x="2926080" y="749808"/>
            <a:ext cx="3291840" cy="384048"/>
          </a:xfrm>
          <a:prstGeom prst="roundRect">
            <a:avLst>
              <a:gd name="adj" fmla="val 19048"/>
            </a:avLst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2926080" y="768096"/>
            <a:ext cx="329184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9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⭐ Highest SALTWATER lake in world at 4,225 metres!</a:t>
            </a:r>
            <a:endParaRPr lang="en-US" sz="9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D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640080"/>
          </a:xfrm>
          <a:prstGeom prst="rect">
            <a:avLst/>
          </a:prstGeom>
          <a:solidFill>
            <a:srgbClr val="FFA000"/>
          </a:solidFill>
          <a:ln w="12700">
            <a:solidFill>
              <a:srgbClr val="FFA000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0" y="45720"/>
            <a:ext cx="91440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22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🌾  The Gangetic Plains – Granary of India</a:t>
            </a:r>
            <a:endParaRPr lang="en-US" sz="22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880" y="713232"/>
            <a:ext cx="4206240" cy="2331720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713232"/>
            <a:ext cx="4389120" cy="2331720"/>
          </a:xfrm>
          <a:prstGeom prst="rect">
            <a:avLst/>
          </a:prstGeom>
        </p:spPr>
      </p:pic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3145536"/>
            <a:ext cx="4206240" cy="1847088"/>
          </a:xfrm>
          <a:prstGeom prst="rect">
            <a:avLst/>
          </a:prstGeom>
        </p:spPr>
      </p:pic>
      <p:pic>
        <p:nvPicPr>
          <p:cNvPr id="7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145536"/>
            <a:ext cx="4389120" cy="1847088"/>
          </a:xfrm>
          <a:prstGeom prst="rect">
            <a:avLst/>
          </a:prstGeom>
        </p:spPr>
      </p:pic>
      <p:sp>
        <p:nvSpPr>
          <p:cNvPr id="8" name="Shape 2"/>
          <p:cNvSpPr/>
          <p:nvPr/>
        </p:nvSpPr>
        <p:spPr>
          <a:xfrm>
            <a:off x="182880" y="4645152"/>
            <a:ext cx="8778240" cy="384048"/>
          </a:xfrm>
          <a:prstGeom prst="roundRect">
            <a:avLst>
              <a:gd name="adj" fmla="val 19048"/>
            </a:avLst>
          </a:prstGeom>
          <a:solidFill>
            <a:srgbClr val="C62828"/>
          </a:solidFill>
          <a:ln w="12700">
            <a:solidFill>
              <a:srgbClr val="C62828"/>
            </a:solidFill>
            <a:prstDash val="solid"/>
          </a:ln>
        </p:spPr>
      </p:sp>
      <p:sp>
        <p:nvSpPr>
          <p:cNvPr id="9" name="Text 3"/>
          <p:cNvSpPr/>
          <p:nvPr/>
        </p:nvSpPr>
        <p:spPr>
          <a:xfrm>
            <a:off x="201168" y="4663440"/>
            <a:ext cx="873252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⭐ Key Facts: Fed by Ganga, Indus, Brahmaputra • Fertile ALLUVIAL soil • Rabi (wheat, barley–winter) • Kharif (rice, sugarcane–summer) • Most densely populated region • Flat land → road &amp; rail networks easy to build</a:t>
            </a:r>
            <a:endParaRPr lang="en-US" sz="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CE4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640080"/>
          </a:xfrm>
          <a:prstGeom prst="rect">
            <a:avLst/>
          </a:prstGeom>
          <a:solidFill>
            <a:srgbClr val="E91E63"/>
          </a:solidFill>
          <a:ln w="12700">
            <a:solidFill>
              <a:srgbClr val="E91E63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0" y="45720"/>
            <a:ext cx="91440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20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🏙  Delhi &amp; Transport in the Gangetic Plains</a:t>
            </a:r>
            <a:endParaRPr lang="en-US" sz="20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880" y="731520"/>
            <a:ext cx="5029200" cy="2560320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9240" y="731520"/>
            <a:ext cx="3611880" cy="2560320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137160" y="3383280"/>
            <a:ext cx="2880360" cy="1554480"/>
          </a:xfrm>
          <a:prstGeom prst="roundRect">
            <a:avLst>
              <a:gd name="adj" fmla="val 7059"/>
            </a:avLst>
          </a:prstGeom>
          <a:solidFill>
            <a:srgbClr val="E91E63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7" name="Text 3"/>
          <p:cNvSpPr/>
          <p:nvPr/>
        </p:nvSpPr>
        <p:spPr>
          <a:xfrm>
            <a:off x="164592" y="3410712"/>
            <a:ext cx="283464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🏛 DELHI FACTS</a:t>
            </a:r>
            <a:endParaRPr lang="en-US" sz="1100" dirty="0"/>
          </a:p>
        </p:txBody>
      </p:sp>
      <p:sp>
        <p:nvSpPr>
          <p:cNvPr id="8" name="Text 4"/>
          <p:cNvSpPr/>
          <p:nvPr/>
        </p:nvSpPr>
        <p:spPr>
          <a:xfrm>
            <a:off x="201168" y="3749040"/>
            <a:ext cx="2788920" cy="116128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Located within NCT (National Capital Territory)</a:t>
            </a:r>
            <a:endParaRPr lang="en-US" sz="850" dirty="0"/>
          </a:p>
          <a:p>
            <a:pPr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Surrounded by Aravalli Hills &amp; Delhi Ridge</a:t>
            </a:r>
            <a:endParaRPr lang="en-US" sz="850" dirty="0"/>
          </a:p>
          <a:p>
            <a:pPr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Yamuna River flows on eastern edge</a:t>
            </a:r>
            <a:endParaRPr lang="en-US" sz="850" dirty="0"/>
          </a:p>
          <a:p>
            <a:pPr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India Gate, Chandni Chowk, Qutub Minar</a:t>
            </a:r>
            <a:endParaRPr lang="en-US" sz="850" dirty="0"/>
          </a:p>
          <a:p>
            <a:pPr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Lutyens' Delhi – wide boulevards</a:t>
            </a:r>
            <a:endParaRPr lang="en-US" sz="850" dirty="0"/>
          </a:p>
        </p:txBody>
      </p:sp>
      <p:sp>
        <p:nvSpPr>
          <p:cNvPr id="9" name="Shape 5"/>
          <p:cNvSpPr/>
          <p:nvPr/>
        </p:nvSpPr>
        <p:spPr>
          <a:xfrm>
            <a:off x="3136392" y="3383280"/>
            <a:ext cx="2880360" cy="1554480"/>
          </a:xfrm>
          <a:prstGeom prst="roundRect">
            <a:avLst>
              <a:gd name="adj" fmla="val 7059"/>
            </a:avLst>
          </a:prstGeom>
          <a:solidFill>
            <a:srgbClr val="1565C0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10" name="Text 6"/>
          <p:cNvSpPr/>
          <p:nvPr/>
        </p:nvSpPr>
        <p:spPr>
          <a:xfrm>
            <a:off x="3163824" y="3410712"/>
            <a:ext cx="283464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🚂 RAILWAYS</a:t>
            </a:r>
            <a:endParaRPr lang="en-US" sz="1100" dirty="0"/>
          </a:p>
        </p:txBody>
      </p:sp>
      <p:sp>
        <p:nvSpPr>
          <p:cNvPr id="11" name="Text 7"/>
          <p:cNvSpPr/>
          <p:nvPr/>
        </p:nvSpPr>
        <p:spPr>
          <a:xfrm>
            <a:off x="3200400" y="3749040"/>
            <a:ext cx="2788920" cy="116128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Started in 19th century under British rule</a:t>
            </a:r>
            <a:endParaRPr lang="en-US" sz="850" dirty="0"/>
          </a:p>
          <a:p>
            <a:pPr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Kanpur &amp; Varanasi – major rail hubs</a:t>
            </a:r>
            <a:endParaRPr lang="en-US" sz="850" dirty="0"/>
          </a:p>
          <a:p>
            <a:pPr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Key for bulk movement of goods</a:t>
            </a:r>
            <a:endParaRPr lang="en-US" sz="850" dirty="0"/>
          </a:p>
          <a:p>
            <a:pPr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All-weather transport system</a:t>
            </a:r>
            <a:endParaRPr lang="en-US" sz="850" dirty="0"/>
          </a:p>
          <a:p>
            <a:pPr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Connects the vast Gangetic Plains</a:t>
            </a:r>
            <a:endParaRPr lang="en-US" sz="850" dirty="0"/>
          </a:p>
        </p:txBody>
      </p:sp>
      <p:sp>
        <p:nvSpPr>
          <p:cNvPr id="12" name="Shape 8"/>
          <p:cNvSpPr/>
          <p:nvPr/>
        </p:nvSpPr>
        <p:spPr>
          <a:xfrm>
            <a:off x="6135624" y="3383280"/>
            <a:ext cx="2880360" cy="1554480"/>
          </a:xfrm>
          <a:prstGeom prst="roundRect">
            <a:avLst>
              <a:gd name="adj" fmla="val 7059"/>
            </a:avLst>
          </a:prstGeom>
          <a:solidFill>
            <a:srgbClr val="2E7D32"/>
          </a:solidFill>
          <a:ln w="12700">
            <a:solidFill>
              <a:srgbClr val="FFFFFF"/>
            </a:solidFill>
            <a:prstDash val="solid"/>
          </a:ln>
          <a:effectLst>
            <a:outerShdw sx="100000" sy="100000" kx="0" ky="0" algn="bl" rotWithShape="0" blurRad="101600" dist="38100" dir="2700000">
              <a:srgbClr val="000000">
                <a:alpha val="18000"/>
              </a:srgbClr>
            </a:outerShdw>
          </a:effectLst>
        </p:spPr>
      </p:sp>
      <p:sp>
        <p:nvSpPr>
          <p:cNvPr id="13" name="Text 9"/>
          <p:cNvSpPr/>
          <p:nvPr/>
        </p:nvSpPr>
        <p:spPr>
          <a:xfrm>
            <a:off x="6163056" y="3410712"/>
            <a:ext cx="283464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🐒 WILDLIFE</a:t>
            </a:r>
            <a:endParaRPr lang="en-US" sz="1100" dirty="0"/>
          </a:p>
        </p:txBody>
      </p:sp>
      <p:sp>
        <p:nvSpPr>
          <p:cNvPr id="14" name="Text 10"/>
          <p:cNvSpPr/>
          <p:nvPr/>
        </p:nvSpPr>
        <p:spPr>
          <a:xfrm>
            <a:off x="6199632" y="3749040"/>
            <a:ext cx="2788920" cy="116128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Grey Langur – found in Bandhavgarh NP, MP</a:t>
            </a:r>
            <a:endParaRPr lang="en-US" sz="850" dirty="0"/>
          </a:p>
          <a:p>
            <a:pPr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Bengal Tiger – Project Tiger launched 1973</a:t>
            </a:r>
            <a:endParaRPr lang="en-US" sz="850" dirty="0"/>
          </a:p>
          <a:p>
            <a:pPr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Tiger reserves created across India</a:t>
            </a:r>
            <a:endParaRPr lang="en-US" sz="850" dirty="0"/>
          </a:p>
          <a:p>
            <a:pPr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Laws protect endangered species</a:t>
            </a:r>
            <a:endParaRPr lang="en-US" sz="850" dirty="0"/>
          </a:p>
          <a:p>
            <a:pPr indent="0" marL="0">
              <a:buNone/>
            </a:pPr>
            <a:r>
              <a:rPr lang="en-US" sz="8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Indian Gharial &amp; Peacock also protected</a:t>
            </a:r>
            <a:endParaRPr lang="en-US" sz="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Geographical Diversity of India - Class 7</dc:title>
  <dc:subject>PptxGenJS Presentation</dc:subject>
  <dc:creator>PptxGenJS</dc:creator>
  <cp:lastModifiedBy>PptxGenJS</cp:lastModifiedBy>
  <cp:revision>1</cp:revision>
  <dcterms:created xsi:type="dcterms:W3CDTF">2026-06-13T09:46:29Z</dcterms:created>
  <dcterms:modified xsi:type="dcterms:W3CDTF">2026-06-13T09:46:29Z</dcterms:modified>
</cp:coreProperties>
</file>